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8" r:id="rId2"/>
    <p:sldId id="259" r:id="rId3"/>
    <p:sldId id="260" r:id="rId4"/>
    <p:sldId id="263" r:id="rId5"/>
    <p:sldId id="264" r:id="rId6"/>
    <p:sldId id="310" r:id="rId7"/>
    <p:sldId id="269" r:id="rId8"/>
    <p:sldId id="277" r:id="rId9"/>
    <p:sldId id="290" r:id="rId10"/>
    <p:sldId id="270" r:id="rId11"/>
    <p:sldId id="273" r:id="rId12"/>
    <p:sldId id="283" r:id="rId13"/>
    <p:sldId id="278" r:id="rId14"/>
    <p:sldId id="279" r:id="rId15"/>
    <p:sldId id="280" r:id="rId16"/>
    <p:sldId id="282" r:id="rId17"/>
    <p:sldId id="291" r:id="rId18"/>
    <p:sldId id="287" r:id="rId19"/>
    <p:sldId id="288" r:id="rId20"/>
    <p:sldId id="289" r:id="rId21"/>
    <p:sldId id="274" r:id="rId22"/>
    <p:sldId id="276"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C322"/>
    <a:srgbClr val="FF5722"/>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5C64141-6545-4D27-854C-D2267C5B5394}">
  <a:tblStyle styleId="{75C64141-6545-4D27-854C-D2267C5B5394}"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767" autoAdjust="0"/>
  </p:normalViewPr>
  <p:slideViewPr>
    <p:cSldViewPr snapToGrid="0" snapToObjects="1">
      <p:cViewPr varScale="1">
        <p:scale>
          <a:sx n="142" d="100"/>
          <a:sy n="142" d="100"/>
        </p:scale>
        <p:origin x="-9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8816243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480550"/>
            <a:ext cx="8114400" cy="2445900"/>
          </a:xfrm>
          <a:prstGeom prst="rect">
            <a:avLst/>
          </a:prstGeom>
        </p:spPr>
        <p:txBody>
          <a:bodyPr lIns="91425" tIns="91425" rIns="91425" bIns="91425" anchor="b" anchorCtr="0"/>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pPr lvl="0">
                <a:spcBef>
                  <a:spcPts val="0"/>
                </a:spcBef>
                <a:buNone/>
              </a:pPr>
              <a:t>‹#›</a:t>
            </a:fld>
            <a:endParaRPr lang="en-GB">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6318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1" name="Shape 31"/>
          <p:cNvSpPr txBox="1">
            <a:spLocks noGrp="1"/>
          </p:cNvSpPr>
          <p:nvPr>
            <p:ph type="body" idx="1"/>
          </p:nvPr>
        </p:nvSpPr>
        <p:spPr>
          <a:xfrm>
            <a:off x="311700" y="1490875"/>
            <a:ext cx="2808000" cy="30780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838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pPr lvl="0">
                <a:spcBef>
                  <a:spcPts val="0"/>
                </a:spcBef>
                <a:buNone/>
              </a:pPr>
              <a:t>‹#›</a:t>
            </a:fld>
            <a:endParaRPr lang="en-GB">
              <a:solidFill>
                <a:schemeClr val="lt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375599"/>
            <a:ext cx="4045200" cy="15519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0" name="Shape 40"/>
          <p:cNvSpPr txBox="1">
            <a:spLocks noGrp="1"/>
          </p:cNvSpPr>
          <p:nvPr>
            <p:ph type="subTitle" idx="1"/>
          </p:nvPr>
        </p:nvSpPr>
        <p:spPr>
          <a:xfrm>
            <a:off x="265500" y="2981125"/>
            <a:ext cx="4045200" cy="1345499"/>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pPr lvl="0">
                <a:spcBef>
                  <a:spcPts val="0"/>
                </a:spcBef>
                <a:buNone/>
              </a:pPr>
              <a:t>‹#›</a:t>
            </a:fld>
            <a:endParaRPr lang="en-GB">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167925"/>
            <a:ext cx="8520600" cy="1980000"/>
          </a:xfrm>
          <a:prstGeom prst="rect">
            <a:avLst/>
          </a:prstGeom>
        </p:spPr>
        <p:txBody>
          <a:bodyPr lIns="91425" tIns="91425" rIns="91425" bIns="91425" anchor="ctr" anchorCtr="0"/>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a:endParaRPr/>
          </a:p>
        </p:txBody>
      </p:sp>
      <p:sp>
        <p:nvSpPr>
          <p:cNvPr id="48" name="Shape 48"/>
          <p:cNvSpPr txBox="1">
            <a:spLocks noGrp="1"/>
          </p:cNvSpPr>
          <p:nvPr>
            <p:ph type="body" idx="1"/>
          </p:nvPr>
        </p:nvSpPr>
        <p:spPr>
          <a:xfrm>
            <a:off x="311700" y="32242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latin typeface="Proxima Nova"/>
                <a:ea typeface="Proxima Nova"/>
                <a:cs typeface="Proxima Nova"/>
                <a:sym typeface="Proxima Nova"/>
              </a:rPr>
              <a:pPr lvl="0" algn="r">
                <a:spcBef>
                  <a:spcPts val="0"/>
                </a:spcBef>
                <a:buNone/>
              </a:pPr>
              <a:t>‹#›</a:t>
            </a:fld>
            <a:endParaRPr lang="en-GB" sz="1000">
              <a:solidFill>
                <a:schemeClr val="dk2"/>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www.a-fresco.com/pages/ville.html"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a:t>Choose the most attractive couple</a:t>
            </a:r>
          </a:p>
        </p:txBody>
      </p:sp>
      <p:sp>
        <p:nvSpPr>
          <p:cNvPr id="70" name="Shape 7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71" name="Shape 71"/>
          <p:cNvPicPr preferRelativeResize="0"/>
          <p:nvPr/>
        </p:nvPicPr>
        <p:blipFill>
          <a:blip r:embed="rId3">
            <a:alphaModFix/>
          </a:blip>
          <a:stretch>
            <a:fillRect/>
          </a:stretch>
        </p:blipFill>
        <p:spPr>
          <a:xfrm>
            <a:off x="311699" y="1152475"/>
            <a:ext cx="2817449" cy="1995900"/>
          </a:xfrm>
          <a:prstGeom prst="rect">
            <a:avLst/>
          </a:prstGeom>
          <a:noFill/>
          <a:ln>
            <a:noFill/>
          </a:ln>
        </p:spPr>
      </p:pic>
      <p:pic>
        <p:nvPicPr>
          <p:cNvPr id="72" name="Shape 72"/>
          <p:cNvPicPr preferRelativeResize="0"/>
          <p:nvPr/>
        </p:nvPicPr>
        <p:blipFill>
          <a:blip r:embed="rId4">
            <a:alphaModFix/>
          </a:blip>
          <a:stretch>
            <a:fillRect/>
          </a:stretch>
        </p:blipFill>
        <p:spPr>
          <a:xfrm>
            <a:off x="6181105" y="1152474"/>
            <a:ext cx="2817469" cy="1995900"/>
          </a:xfrm>
          <a:prstGeom prst="rect">
            <a:avLst/>
          </a:prstGeom>
          <a:noFill/>
          <a:ln>
            <a:noFill/>
          </a:ln>
        </p:spPr>
      </p:pic>
      <p:pic>
        <p:nvPicPr>
          <p:cNvPr id="73" name="Shape 73"/>
          <p:cNvPicPr preferRelativeResize="0"/>
          <p:nvPr/>
        </p:nvPicPr>
        <p:blipFill>
          <a:blip r:embed="rId5">
            <a:alphaModFix/>
          </a:blip>
          <a:stretch>
            <a:fillRect/>
          </a:stretch>
        </p:blipFill>
        <p:spPr>
          <a:xfrm>
            <a:off x="3246379" y="2572974"/>
            <a:ext cx="2817495" cy="199590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a:t>Choose your words wisely</a:t>
            </a:r>
          </a:p>
          <a:p>
            <a:pPr lvl="0">
              <a:spcBef>
                <a:spcPts val="0"/>
              </a:spcBef>
              <a:buNone/>
            </a:pPr>
            <a:endParaRPr b="1" dirty="0"/>
          </a:p>
        </p:txBody>
      </p:sp>
      <p:sp>
        <p:nvSpPr>
          <p:cNvPr id="154" name="Shape 15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endParaRPr lang="en-GB" b="1" dirty="0"/>
          </a:p>
          <a:p>
            <a:pPr lvl="0">
              <a:spcBef>
                <a:spcPts val="0"/>
              </a:spcBef>
              <a:buNone/>
            </a:pPr>
            <a:endParaRPr dirty="0"/>
          </a:p>
        </p:txBody>
      </p:sp>
      <p:graphicFrame>
        <p:nvGraphicFramePr>
          <p:cNvPr id="155" name="Shape 155"/>
          <p:cNvGraphicFramePr/>
          <p:nvPr>
            <p:extLst>
              <p:ext uri="{D42A27DB-BD31-4B8C-83A1-F6EECF244321}">
                <p14:modId xmlns:p14="http://schemas.microsoft.com/office/powerpoint/2010/main" val="3459525865"/>
              </p:ext>
            </p:extLst>
          </p:nvPr>
        </p:nvGraphicFramePr>
        <p:xfrm>
          <a:off x="2747200" y="3267777"/>
          <a:ext cx="3811256" cy="1188629"/>
        </p:xfrm>
        <a:graphic>
          <a:graphicData uri="http://schemas.openxmlformats.org/drawingml/2006/table">
            <a:tbl>
              <a:tblPr>
                <a:noFill/>
                <a:tableStyleId>{75C64141-6545-4D27-854C-D2267C5B5394}</a:tableStyleId>
              </a:tblPr>
              <a:tblGrid>
                <a:gridCol w="1905628"/>
                <a:gridCol w="1905628"/>
              </a:tblGrid>
              <a:tr h="242521">
                <a:tc rowSpan="3">
                  <a:txBody>
                    <a:bodyPr/>
                    <a:lstStyle/>
                    <a:p>
                      <a:pPr lvl="0" algn="ctr">
                        <a:spcBef>
                          <a:spcPts val="0"/>
                        </a:spcBef>
                        <a:buNone/>
                      </a:pPr>
                      <a:r>
                        <a:rPr lang="en-GB" sz="3000" b="1" dirty="0" smtClean="0">
                          <a:latin typeface="Proxima Nova"/>
                          <a:ea typeface="Proxima Nova"/>
                          <a:cs typeface="Proxima Nova"/>
                          <a:sym typeface="Proxima Nova"/>
                        </a:rPr>
                        <a:t>VIBRANT</a:t>
                      </a:r>
                      <a:endParaRPr lang="en-GB" sz="3000" b="1" dirty="0">
                        <a:latin typeface="Proxima Nova"/>
                        <a:ea typeface="Proxima Nova"/>
                        <a:cs typeface="Proxima Nova"/>
                        <a:sym typeface="Proxima Nova"/>
                      </a:endParaRPr>
                    </a:p>
                  </a:txBody>
                  <a:tcPr marL="91425" marR="91425" marT="91425" marB="914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lvl="0">
                        <a:spcBef>
                          <a:spcPts val="0"/>
                        </a:spcBef>
                        <a:buNone/>
                      </a:pPr>
                      <a:endParaRPr/>
                    </a:p>
                  </a:txBody>
                  <a:tcPr marL="91425" marR="91425" marT="91425" marB="9142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42521">
                <a:tc vMerge="1">
                  <a:txBody>
                    <a:bodyPr/>
                    <a:lstStyle/>
                    <a:p>
                      <a:endParaRPr lang="en-US"/>
                    </a:p>
                  </a:txBody>
                  <a:tcPr/>
                </a:tc>
                <a:tc>
                  <a:txBody>
                    <a:bodyPr/>
                    <a:lstStyle/>
                    <a:p>
                      <a:pPr lvl="0">
                        <a:spcBef>
                          <a:spcPts val="0"/>
                        </a:spcBef>
                        <a:buNone/>
                      </a:pPr>
                      <a:endParaRPr dirty="0"/>
                    </a:p>
                  </a:txBody>
                  <a:tcPr marL="91425" marR="91425" marT="91425" marB="9142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42521">
                <a:tc vMerge="1">
                  <a:txBody>
                    <a:bodyPr/>
                    <a:lstStyle/>
                    <a:p>
                      <a:endParaRPr lang="en-US"/>
                    </a:p>
                  </a:txBody>
                  <a:tcPr/>
                </a:tc>
                <a:tc>
                  <a:txBody>
                    <a:bodyPr/>
                    <a:lstStyle/>
                    <a:p>
                      <a:pPr lvl="0">
                        <a:spcBef>
                          <a:spcPts val="0"/>
                        </a:spcBef>
                        <a:buNone/>
                      </a:pPr>
                      <a:endParaRPr dirty="0"/>
                    </a:p>
                  </a:txBody>
                  <a:tcPr marL="91425" marR="91425" marT="91425" marB="9142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5" name="Shape 155"/>
          <p:cNvGraphicFramePr/>
          <p:nvPr>
            <p:extLst>
              <p:ext uri="{D42A27DB-BD31-4B8C-83A1-F6EECF244321}">
                <p14:modId xmlns:p14="http://schemas.microsoft.com/office/powerpoint/2010/main" val="771335234"/>
              </p:ext>
            </p:extLst>
          </p:nvPr>
        </p:nvGraphicFramePr>
        <p:xfrm>
          <a:off x="311700" y="1478891"/>
          <a:ext cx="3811256" cy="1188629"/>
        </p:xfrm>
        <a:graphic>
          <a:graphicData uri="http://schemas.openxmlformats.org/drawingml/2006/table">
            <a:tbl>
              <a:tblPr>
                <a:noFill/>
                <a:tableStyleId>{75C64141-6545-4D27-854C-D2267C5B5394}</a:tableStyleId>
              </a:tblPr>
              <a:tblGrid>
                <a:gridCol w="1905628"/>
                <a:gridCol w="1905628"/>
              </a:tblGrid>
              <a:tr h="242521">
                <a:tc rowSpan="3">
                  <a:txBody>
                    <a:bodyPr/>
                    <a:lstStyle/>
                    <a:p>
                      <a:pPr lvl="0" algn="ctr">
                        <a:spcBef>
                          <a:spcPts val="0"/>
                        </a:spcBef>
                        <a:buNone/>
                      </a:pPr>
                      <a:r>
                        <a:rPr lang="en-GB" sz="3000" b="1" dirty="0" smtClean="0">
                          <a:latin typeface="Proxima Nova"/>
                          <a:ea typeface="Proxima Nova"/>
                          <a:cs typeface="Proxima Nova"/>
                          <a:sym typeface="Proxima Nova"/>
                        </a:rPr>
                        <a:t>DRAB</a:t>
                      </a:r>
                      <a:endParaRPr lang="en-GB" sz="3000" b="1" dirty="0">
                        <a:latin typeface="Proxima Nova"/>
                        <a:ea typeface="Proxima Nova"/>
                        <a:cs typeface="Proxima Nova"/>
                        <a:sym typeface="Proxima Nova"/>
                      </a:endParaRPr>
                    </a:p>
                  </a:txBody>
                  <a:tcPr marL="91425" marR="91425" marT="91425" marB="914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lvl="0">
                        <a:spcBef>
                          <a:spcPts val="0"/>
                        </a:spcBef>
                        <a:buNone/>
                      </a:pPr>
                      <a:endParaRPr/>
                    </a:p>
                  </a:txBody>
                  <a:tcPr marL="91425" marR="91425" marT="91425" marB="9142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42521">
                <a:tc vMerge="1">
                  <a:txBody>
                    <a:bodyPr/>
                    <a:lstStyle/>
                    <a:p>
                      <a:endParaRPr lang="en-US"/>
                    </a:p>
                  </a:txBody>
                  <a:tcPr/>
                </a:tc>
                <a:tc>
                  <a:txBody>
                    <a:bodyPr/>
                    <a:lstStyle/>
                    <a:p>
                      <a:pPr lvl="0">
                        <a:spcBef>
                          <a:spcPts val="0"/>
                        </a:spcBef>
                        <a:buNone/>
                      </a:pPr>
                      <a:endParaRPr dirty="0"/>
                    </a:p>
                  </a:txBody>
                  <a:tcPr marL="91425" marR="91425" marT="91425" marB="9142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42521">
                <a:tc vMerge="1">
                  <a:txBody>
                    <a:bodyPr/>
                    <a:lstStyle/>
                    <a:p>
                      <a:endParaRPr lang="en-US"/>
                    </a:p>
                  </a:txBody>
                  <a:tcPr/>
                </a:tc>
                <a:tc>
                  <a:txBody>
                    <a:bodyPr/>
                    <a:lstStyle/>
                    <a:p>
                      <a:pPr lvl="0">
                        <a:spcBef>
                          <a:spcPts val="0"/>
                        </a:spcBef>
                        <a:buNone/>
                      </a:pPr>
                      <a:endParaRPr dirty="0"/>
                    </a:p>
                  </a:txBody>
                  <a:tcPr marL="91425" marR="91425" marT="91425" marB="9142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6" name="Shape 155"/>
          <p:cNvGraphicFramePr/>
          <p:nvPr>
            <p:extLst>
              <p:ext uri="{D42A27DB-BD31-4B8C-83A1-F6EECF244321}">
                <p14:modId xmlns:p14="http://schemas.microsoft.com/office/powerpoint/2010/main" val="1212893851"/>
              </p:ext>
            </p:extLst>
          </p:nvPr>
        </p:nvGraphicFramePr>
        <p:xfrm>
          <a:off x="4731830" y="1478891"/>
          <a:ext cx="4244728" cy="1188629"/>
        </p:xfrm>
        <a:graphic>
          <a:graphicData uri="http://schemas.openxmlformats.org/drawingml/2006/table">
            <a:tbl>
              <a:tblPr>
                <a:noFill/>
                <a:tableStyleId>{75C64141-6545-4D27-854C-D2267C5B5394}</a:tableStyleId>
              </a:tblPr>
              <a:tblGrid>
                <a:gridCol w="2122364"/>
                <a:gridCol w="2122364"/>
              </a:tblGrid>
              <a:tr h="242521">
                <a:tc rowSpan="3">
                  <a:txBody>
                    <a:bodyPr/>
                    <a:lstStyle/>
                    <a:p>
                      <a:pPr lvl="0" algn="ctr">
                        <a:spcBef>
                          <a:spcPts val="0"/>
                        </a:spcBef>
                        <a:buNone/>
                      </a:pPr>
                      <a:r>
                        <a:rPr lang="en-GB" sz="2800" b="1" dirty="0" smtClean="0">
                          <a:latin typeface="Proxima Nova"/>
                          <a:ea typeface="Proxima Nova"/>
                          <a:cs typeface="Proxima Nova"/>
                          <a:sym typeface="Proxima Nova"/>
                        </a:rPr>
                        <a:t>STUNNING</a:t>
                      </a:r>
                      <a:endParaRPr lang="en-GB" sz="2800" b="1" dirty="0">
                        <a:latin typeface="Proxima Nova"/>
                        <a:ea typeface="Proxima Nova"/>
                        <a:cs typeface="Proxima Nova"/>
                        <a:sym typeface="Proxima Nova"/>
                      </a:endParaRPr>
                    </a:p>
                  </a:txBody>
                  <a:tcPr marL="91425" marR="91425" marT="91425" marB="914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lvl="0">
                        <a:spcBef>
                          <a:spcPts val="0"/>
                        </a:spcBef>
                        <a:buNone/>
                      </a:pPr>
                      <a:endParaRPr/>
                    </a:p>
                  </a:txBody>
                  <a:tcPr marL="91425" marR="91425" marT="91425" marB="9142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42521">
                <a:tc vMerge="1">
                  <a:txBody>
                    <a:bodyPr/>
                    <a:lstStyle/>
                    <a:p>
                      <a:endParaRPr lang="en-US"/>
                    </a:p>
                  </a:txBody>
                  <a:tcPr/>
                </a:tc>
                <a:tc>
                  <a:txBody>
                    <a:bodyPr/>
                    <a:lstStyle/>
                    <a:p>
                      <a:pPr lvl="0">
                        <a:spcBef>
                          <a:spcPts val="0"/>
                        </a:spcBef>
                        <a:buNone/>
                      </a:pPr>
                      <a:endParaRPr dirty="0"/>
                    </a:p>
                  </a:txBody>
                  <a:tcPr marL="91425" marR="91425" marT="91425" marB="9142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42521">
                <a:tc vMerge="1">
                  <a:txBody>
                    <a:bodyPr/>
                    <a:lstStyle/>
                    <a:p>
                      <a:endParaRPr lang="en-US"/>
                    </a:p>
                  </a:txBody>
                  <a:tcPr/>
                </a:tc>
                <a:tc>
                  <a:txBody>
                    <a:bodyPr/>
                    <a:lstStyle/>
                    <a:p>
                      <a:pPr lvl="0">
                        <a:spcBef>
                          <a:spcPts val="0"/>
                        </a:spcBef>
                        <a:buNone/>
                      </a:pPr>
                      <a:endParaRPr dirty="0"/>
                    </a:p>
                  </a:txBody>
                  <a:tcPr marL="91425" marR="91425" marT="91425" marB="9142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smtClean="0"/>
              <a:t>Language: Adjectives</a:t>
            </a:r>
            <a:endParaRPr lang="en-GB" b="1" dirty="0"/>
          </a:p>
        </p:txBody>
      </p:sp>
      <p:sp>
        <p:nvSpPr>
          <p:cNvPr id="175" name="Shape 17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US" sz="2400" b="1" dirty="0" smtClean="0">
                <a:solidFill>
                  <a:srgbClr val="000000"/>
                </a:solidFill>
              </a:rPr>
              <a:t>W</a:t>
            </a:r>
            <a:r>
              <a:rPr lang="en-GB" sz="2400" b="1" dirty="0" err="1" smtClean="0">
                <a:solidFill>
                  <a:srgbClr val="000000"/>
                </a:solidFill>
              </a:rPr>
              <a:t>hich</a:t>
            </a:r>
            <a:r>
              <a:rPr lang="en-GB" sz="2400" b="1" dirty="0" smtClean="0">
                <a:solidFill>
                  <a:srgbClr val="000000"/>
                </a:solidFill>
              </a:rPr>
              <a:t> of the adjectives you chose are gradable and</a:t>
            </a:r>
            <a:r>
              <a:rPr lang="pl-PL" sz="2400" b="1" dirty="0" smtClean="0">
                <a:solidFill>
                  <a:srgbClr val="000000"/>
                </a:solidFill>
              </a:rPr>
              <a:t> </a:t>
            </a:r>
            <a:r>
              <a:rPr lang="pl-PL" sz="2400" b="1" dirty="0" err="1" smtClean="0">
                <a:solidFill>
                  <a:srgbClr val="000000"/>
                </a:solidFill>
              </a:rPr>
              <a:t>which</a:t>
            </a:r>
            <a:r>
              <a:rPr lang="pl-PL" sz="2400" b="1" dirty="0" smtClean="0">
                <a:solidFill>
                  <a:srgbClr val="000000"/>
                </a:solidFill>
              </a:rPr>
              <a:t> </a:t>
            </a:r>
            <a:r>
              <a:rPr lang="pl-PL" sz="2400" b="1" dirty="0" err="1" smtClean="0">
                <a:solidFill>
                  <a:srgbClr val="000000"/>
                </a:solidFill>
              </a:rPr>
              <a:t>are</a:t>
            </a:r>
            <a:r>
              <a:rPr lang="en-GB" sz="2400" b="1" dirty="0" smtClean="0">
                <a:solidFill>
                  <a:srgbClr val="000000"/>
                </a:solidFill>
              </a:rPr>
              <a:t> non-gradable? Fill in the table.</a:t>
            </a:r>
          </a:p>
        </p:txBody>
      </p:sp>
      <p:graphicFrame>
        <p:nvGraphicFramePr>
          <p:cNvPr id="2" name="Table 1"/>
          <p:cNvGraphicFramePr>
            <a:graphicFrameLocks noGrp="1"/>
          </p:cNvGraphicFramePr>
          <p:nvPr>
            <p:extLst>
              <p:ext uri="{D42A27DB-BD31-4B8C-83A1-F6EECF244321}">
                <p14:modId xmlns:p14="http://schemas.microsoft.com/office/powerpoint/2010/main" val="2245687429"/>
              </p:ext>
            </p:extLst>
          </p:nvPr>
        </p:nvGraphicFramePr>
        <p:xfrm>
          <a:off x="1973602" y="2256039"/>
          <a:ext cx="5646398" cy="2535323"/>
        </p:xfrm>
        <a:graphic>
          <a:graphicData uri="http://schemas.openxmlformats.org/drawingml/2006/table">
            <a:tbl>
              <a:tblPr firstRow="1" bandRow="1">
                <a:tableStyleId>{75C64141-6545-4D27-854C-D2267C5B5394}</a:tableStyleId>
              </a:tblPr>
              <a:tblGrid>
                <a:gridCol w="2823199"/>
                <a:gridCol w="2823199"/>
              </a:tblGrid>
              <a:tr h="310283">
                <a:tc>
                  <a:txBody>
                    <a:bodyPr/>
                    <a:lstStyle/>
                    <a:p>
                      <a:pPr algn="ctr"/>
                      <a:r>
                        <a:rPr lang="en-US" b="1" dirty="0" smtClean="0">
                          <a:solidFill>
                            <a:schemeClr val="accent1">
                              <a:lumMod val="50000"/>
                            </a:schemeClr>
                          </a:solidFill>
                        </a:rPr>
                        <a:t>GRADABLE</a:t>
                      </a:r>
                      <a:endParaRPr lang="en-US" b="1" dirty="0">
                        <a:solidFill>
                          <a:schemeClr val="accent1">
                            <a:lumMod val="5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rgbClr val="232D32"/>
                          </a:solidFill>
                        </a:rPr>
                        <a:t>NON-GRADABLE</a:t>
                      </a:r>
                      <a:endParaRPr lang="en-US" b="1" dirty="0">
                        <a:solidFill>
                          <a:srgbClr val="232D32"/>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861701">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smtClean="0"/>
              <a:t>Language: Adjectives</a:t>
            </a:r>
            <a:endParaRPr lang="en-GB" b="1" dirty="0"/>
          </a:p>
        </p:txBody>
      </p:sp>
      <p:sp>
        <p:nvSpPr>
          <p:cNvPr id="175" name="Shape 17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pl-PL" sz="2400" b="1" dirty="0" smtClean="0">
                <a:solidFill>
                  <a:srgbClr val="000000"/>
                </a:solidFill>
              </a:rPr>
              <a:t>How </a:t>
            </a:r>
            <a:r>
              <a:rPr lang="pl-PL" sz="2400" b="1" dirty="0" err="1" smtClean="0">
                <a:solidFill>
                  <a:srgbClr val="000000"/>
                </a:solidFill>
              </a:rPr>
              <a:t>can</a:t>
            </a:r>
            <a:r>
              <a:rPr lang="pl-PL" sz="2400" b="1" dirty="0" smtClean="0">
                <a:solidFill>
                  <a:srgbClr val="000000"/>
                </a:solidFill>
              </a:rPr>
              <a:t> we </a:t>
            </a:r>
            <a:r>
              <a:rPr lang="pl-PL" sz="2400" b="1" dirty="0" err="1" smtClean="0">
                <a:solidFill>
                  <a:srgbClr val="000000"/>
                </a:solidFill>
              </a:rPr>
              <a:t>modify</a:t>
            </a:r>
            <a:r>
              <a:rPr lang="pl-PL" sz="2400" b="1" dirty="0" smtClean="0">
                <a:solidFill>
                  <a:srgbClr val="000000"/>
                </a:solidFill>
              </a:rPr>
              <a:t> the </a:t>
            </a:r>
            <a:r>
              <a:rPr lang="pl-PL" sz="2400" b="1" dirty="0" err="1" smtClean="0">
                <a:solidFill>
                  <a:srgbClr val="000000"/>
                </a:solidFill>
              </a:rPr>
              <a:t>meaning</a:t>
            </a:r>
            <a:r>
              <a:rPr lang="pl-PL" sz="2400" b="1" dirty="0" smtClean="0">
                <a:solidFill>
                  <a:srgbClr val="000000"/>
                </a:solidFill>
              </a:rPr>
              <a:t> of </a:t>
            </a:r>
            <a:r>
              <a:rPr lang="pl-PL" sz="2400" b="1" dirty="0" err="1" smtClean="0">
                <a:solidFill>
                  <a:srgbClr val="000000"/>
                </a:solidFill>
              </a:rPr>
              <a:t>an</a:t>
            </a:r>
            <a:r>
              <a:rPr lang="pl-PL" sz="2400" b="1" dirty="0" smtClean="0">
                <a:solidFill>
                  <a:srgbClr val="000000"/>
                </a:solidFill>
              </a:rPr>
              <a:t> </a:t>
            </a:r>
            <a:r>
              <a:rPr lang="pl-PL" sz="2400" b="1" dirty="0" err="1" smtClean="0">
                <a:solidFill>
                  <a:srgbClr val="000000"/>
                </a:solidFill>
              </a:rPr>
              <a:t>adjective</a:t>
            </a:r>
            <a:r>
              <a:rPr lang="pl-PL" sz="2400" b="1" dirty="0" smtClean="0">
                <a:solidFill>
                  <a:srgbClr val="000000"/>
                </a:solidFill>
              </a:rPr>
              <a:t>?</a:t>
            </a:r>
          </a:p>
          <a:p>
            <a:pPr lvl="0">
              <a:spcBef>
                <a:spcPts val="0"/>
              </a:spcBef>
              <a:buNone/>
            </a:pPr>
            <a:endParaRPr lang="pl-PL" sz="2400" dirty="0">
              <a:solidFill>
                <a:srgbClr val="000000"/>
              </a:solidFill>
            </a:endParaRPr>
          </a:p>
          <a:p>
            <a:pPr lvl="0" algn="ctr">
              <a:spcBef>
                <a:spcPts val="0"/>
              </a:spcBef>
              <a:buNone/>
            </a:pPr>
            <a:r>
              <a:rPr lang="pl-PL" sz="7200" b="1" dirty="0" smtClean="0">
                <a:solidFill>
                  <a:srgbClr val="FF6600"/>
                </a:solidFill>
              </a:rPr>
              <a:t>ADVERBS</a:t>
            </a:r>
            <a:endParaRPr lang="en-GB" sz="7200" b="1" dirty="0" smtClean="0">
              <a:solidFill>
                <a:srgbClr val="FF6600"/>
              </a:solidFill>
            </a:endParaRPr>
          </a:p>
        </p:txBody>
      </p:sp>
    </p:spTree>
    <p:extLst>
      <p:ext uri="{BB962C8B-B14F-4D97-AF65-F5344CB8AC3E}">
        <p14:creationId xmlns:p14="http://schemas.microsoft.com/office/powerpoint/2010/main" val="68172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smtClean="0"/>
              <a:t>Language: Adverbs</a:t>
            </a:r>
            <a:endParaRPr lang="en-GB" b="1" dirty="0"/>
          </a:p>
        </p:txBody>
      </p:sp>
      <p:sp>
        <p:nvSpPr>
          <p:cNvPr id="175" name="Shape 17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GB" sz="2400" b="1" dirty="0" smtClean="0">
                <a:solidFill>
                  <a:srgbClr val="000000"/>
                </a:solidFill>
              </a:rPr>
              <a:t>Here are the most common modifying adverbs:</a:t>
            </a:r>
          </a:p>
          <a:p>
            <a:pPr lvl="0">
              <a:spcBef>
                <a:spcPts val="0"/>
              </a:spcBef>
              <a:buNone/>
            </a:pPr>
            <a:r>
              <a:rPr lang="en-US" sz="2400" b="1" dirty="0">
                <a:solidFill>
                  <a:schemeClr val="accent3"/>
                </a:solidFill>
              </a:rPr>
              <a:t>a</a:t>
            </a:r>
            <a:r>
              <a:rPr lang="en-GB" sz="2400" b="1" dirty="0" err="1" smtClean="0">
                <a:solidFill>
                  <a:schemeClr val="accent3"/>
                </a:solidFill>
              </a:rPr>
              <a:t>bsolutely</a:t>
            </a:r>
            <a:r>
              <a:rPr lang="en-GB" sz="2400" b="1" dirty="0" smtClean="0">
                <a:solidFill>
                  <a:schemeClr val="accent3"/>
                </a:solidFill>
              </a:rPr>
              <a:t>                     </a:t>
            </a:r>
            <a:r>
              <a:rPr lang="en-US" sz="2400" b="1" dirty="0" smtClean="0">
                <a:solidFill>
                  <a:schemeClr val="accent5"/>
                </a:solidFill>
              </a:rPr>
              <a:t>c</a:t>
            </a:r>
            <a:r>
              <a:rPr lang="en-GB" sz="2400" b="1" dirty="0" err="1" smtClean="0">
                <a:solidFill>
                  <a:schemeClr val="accent5"/>
                </a:solidFill>
              </a:rPr>
              <a:t>ompletely</a:t>
            </a:r>
            <a:r>
              <a:rPr lang="en-GB" sz="2400" b="1" dirty="0" smtClean="0">
                <a:solidFill>
                  <a:schemeClr val="accent5"/>
                </a:solidFill>
              </a:rPr>
              <a:t>                     </a:t>
            </a:r>
          </a:p>
          <a:p>
            <a:pPr lvl="0">
              <a:spcBef>
                <a:spcPts val="0"/>
              </a:spcBef>
              <a:buNone/>
            </a:pPr>
            <a:r>
              <a:rPr lang="en-US" sz="2400" b="1" dirty="0" smtClean="0">
                <a:solidFill>
                  <a:schemeClr val="accent5">
                    <a:lumMod val="50000"/>
                  </a:schemeClr>
                </a:solidFill>
              </a:rPr>
              <a:t>e</a:t>
            </a:r>
            <a:r>
              <a:rPr lang="en-GB" sz="2400" b="1" dirty="0" err="1" smtClean="0">
                <a:solidFill>
                  <a:schemeClr val="accent5">
                    <a:lumMod val="50000"/>
                  </a:schemeClr>
                </a:solidFill>
              </a:rPr>
              <a:t>xtremely</a:t>
            </a:r>
            <a:r>
              <a:rPr lang="en-GB" sz="2400" b="1" dirty="0" smtClean="0">
                <a:solidFill>
                  <a:schemeClr val="accent5">
                    <a:lumMod val="50000"/>
                  </a:schemeClr>
                </a:solidFill>
              </a:rPr>
              <a:t>                     </a:t>
            </a:r>
            <a:r>
              <a:rPr lang="en-US" sz="2400" b="1" dirty="0" smtClean="0">
                <a:solidFill>
                  <a:schemeClr val="accent4"/>
                </a:solidFill>
              </a:rPr>
              <a:t>v</a:t>
            </a:r>
            <a:r>
              <a:rPr lang="en-GB" sz="2400" b="1" dirty="0" err="1" smtClean="0">
                <a:solidFill>
                  <a:schemeClr val="accent4"/>
                </a:solidFill>
              </a:rPr>
              <a:t>ery</a:t>
            </a:r>
            <a:r>
              <a:rPr lang="en-GB" sz="2400" b="1" dirty="0" smtClean="0">
                <a:solidFill>
                  <a:schemeClr val="accent4"/>
                </a:solidFill>
              </a:rPr>
              <a:t>    </a:t>
            </a:r>
          </a:p>
          <a:p>
            <a:pPr lvl="0">
              <a:spcBef>
                <a:spcPts val="0"/>
              </a:spcBef>
              <a:buNone/>
            </a:pPr>
            <a:r>
              <a:rPr lang="fr-FR" sz="2400" b="1" dirty="0" smtClean="0">
                <a:solidFill>
                  <a:schemeClr val="accent5"/>
                </a:solidFill>
              </a:rPr>
              <a:t>q</a:t>
            </a:r>
            <a:r>
              <a:rPr lang="en-GB" sz="2400" b="1" dirty="0" err="1" smtClean="0">
                <a:solidFill>
                  <a:schemeClr val="accent5"/>
                </a:solidFill>
              </a:rPr>
              <a:t>uite</a:t>
            </a:r>
            <a:r>
              <a:rPr lang="en-GB" sz="2400" b="1" dirty="0" smtClean="0">
                <a:solidFill>
                  <a:schemeClr val="accent5"/>
                </a:solidFill>
              </a:rPr>
              <a:t>			     </a:t>
            </a:r>
            <a:r>
              <a:rPr lang="en-GB" sz="2400" b="1" dirty="0" smtClean="0">
                <a:solidFill>
                  <a:srgbClr val="FF5722"/>
                </a:solidFill>
              </a:rPr>
              <a:t>really</a:t>
            </a:r>
          </a:p>
          <a:p>
            <a:pPr lvl="0">
              <a:spcBef>
                <a:spcPts val="0"/>
              </a:spcBef>
              <a:buNone/>
            </a:pPr>
            <a:endParaRPr lang="en-GB" sz="2400" dirty="0" smtClean="0">
              <a:solidFill>
                <a:srgbClr val="000000"/>
              </a:solidFill>
            </a:endParaRPr>
          </a:p>
          <a:p>
            <a:pPr lvl="0">
              <a:spcBef>
                <a:spcPts val="0"/>
              </a:spcBef>
              <a:buNone/>
            </a:pPr>
            <a:endParaRPr lang="en-GB" sz="2400" dirty="0" smtClean="0">
              <a:solidFill>
                <a:srgbClr val="000000"/>
              </a:solidFill>
            </a:endParaRPr>
          </a:p>
        </p:txBody>
      </p:sp>
    </p:spTree>
    <p:extLst>
      <p:ext uri="{BB962C8B-B14F-4D97-AF65-F5344CB8AC3E}">
        <p14:creationId xmlns:p14="http://schemas.microsoft.com/office/powerpoint/2010/main" val="3347250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smtClean="0"/>
              <a:t>Language: Modifying adjectives</a:t>
            </a:r>
            <a:endParaRPr lang="en-GB" b="1" dirty="0"/>
          </a:p>
        </p:txBody>
      </p:sp>
      <p:sp>
        <p:nvSpPr>
          <p:cNvPr id="175" name="Shape 175"/>
          <p:cNvSpPr txBox="1">
            <a:spLocks noGrp="1"/>
          </p:cNvSpPr>
          <p:nvPr>
            <p:ph type="body" idx="1"/>
          </p:nvPr>
        </p:nvSpPr>
        <p:spPr>
          <a:xfrm>
            <a:off x="311700" y="1152474"/>
            <a:ext cx="8520600" cy="3991025"/>
          </a:xfrm>
          <a:prstGeom prst="rect">
            <a:avLst/>
          </a:prstGeom>
        </p:spPr>
        <p:txBody>
          <a:bodyPr lIns="91425" tIns="91425" rIns="91425" bIns="91425" anchor="t" anchorCtr="0">
            <a:noAutofit/>
          </a:bodyPr>
          <a:lstStyle/>
          <a:p>
            <a:pPr lvl="0">
              <a:spcBef>
                <a:spcPts val="0"/>
              </a:spcBef>
              <a:buNone/>
            </a:pPr>
            <a:r>
              <a:rPr lang="en-GB" sz="2400" b="1" dirty="0" smtClean="0">
                <a:solidFill>
                  <a:srgbClr val="000000"/>
                </a:solidFill>
              </a:rPr>
              <a:t>Choose the correct option in each sentence</a:t>
            </a:r>
          </a:p>
          <a:p>
            <a:pPr marL="457200" lvl="0" indent="-457200">
              <a:spcBef>
                <a:spcPts val="0"/>
              </a:spcBef>
              <a:buAutoNum type="arabicPeriod"/>
            </a:pPr>
            <a:r>
              <a:rPr lang="en-GB" sz="1600" b="1" dirty="0" smtClean="0">
                <a:solidFill>
                  <a:srgbClr val="000000"/>
                </a:solidFill>
              </a:rPr>
              <a:t>The view from my window is </a:t>
            </a:r>
            <a:r>
              <a:rPr lang="en-GB" sz="1600" b="1" dirty="0" smtClean="0">
                <a:solidFill>
                  <a:schemeClr val="accent3"/>
                </a:solidFill>
              </a:rPr>
              <a:t>absolutely / very </a:t>
            </a:r>
            <a:r>
              <a:rPr lang="en-GB" sz="1600" b="1" dirty="0" smtClean="0">
                <a:solidFill>
                  <a:srgbClr val="000000"/>
                </a:solidFill>
              </a:rPr>
              <a:t>stunning.</a:t>
            </a:r>
          </a:p>
          <a:p>
            <a:pPr marL="457200" lvl="0" indent="-457200">
              <a:spcBef>
                <a:spcPts val="0"/>
              </a:spcBef>
              <a:buAutoNum type="arabicPeriod"/>
            </a:pPr>
            <a:r>
              <a:rPr lang="en-GB" sz="1600" b="1" dirty="0" smtClean="0">
                <a:solidFill>
                  <a:srgbClr val="000000"/>
                </a:solidFill>
              </a:rPr>
              <a:t>The neighbours are </a:t>
            </a:r>
            <a:r>
              <a:rPr lang="en-GB" sz="1600" b="1" dirty="0" smtClean="0">
                <a:solidFill>
                  <a:srgbClr val="FF5722"/>
                </a:solidFill>
              </a:rPr>
              <a:t>absolutely / quite </a:t>
            </a:r>
            <a:r>
              <a:rPr lang="en-GB" sz="1600" b="1" dirty="0" smtClean="0">
                <a:solidFill>
                  <a:srgbClr val="000000"/>
                </a:solidFill>
              </a:rPr>
              <a:t>nice in this area.</a:t>
            </a:r>
          </a:p>
          <a:p>
            <a:pPr marL="457200" lvl="0" indent="-457200">
              <a:spcBef>
                <a:spcPts val="0"/>
              </a:spcBef>
              <a:buAutoNum type="arabicPeriod"/>
            </a:pPr>
            <a:r>
              <a:rPr lang="en-GB" sz="1600" b="1" dirty="0">
                <a:solidFill>
                  <a:srgbClr val="000000"/>
                </a:solidFill>
              </a:rPr>
              <a:t> </a:t>
            </a:r>
            <a:r>
              <a:rPr lang="en-GB" sz="1600" b="1" dirty="0" smtClean="0">
                <a:solidFill>
                  <a:srgbClr val="000000"/>
                </a:solidFill>
              </a:rPr>
              <a:t>I am </a:t>
            </a:r>
            <a:r>
              <a:rPr lang="en-GB" sz="1600" b="1" dirty="0" smtClean="0">
                <a:solidFill>
                  <a:srgbClr val="FF5722"/>
                </a:solidFill>
              </a:rPr>
              <a:t>absolutely / really </a:t>
            </a:r>
            <a:r>
              <a:rPr lang="en-GB" sz="1600" b="1" dirty="0" smtClean="0">
                <a:solidFill>
                  <a:srgbClr val="000000"/>
                </a:solidFill>
              </a:rPr>
              <a:t>thrilled to live here. </a:t>
            </a:r>
          </a:p>
          <a:p>
            <a:pPr marL="457200" lvl="0" indent="-457200">
              <a:spcBef>
                <a:spcPts val="0"/>
              </a:spcBef>
              <a:buAutoNum type="arabicPeriod"/>
            </a:pPr>
            <a:r>
              <a:rPr lang="en-GB" sz="1600" b="1" dirty="0">
                <a:solidFill>
                  <a:srgbClr val="000000"/>
                </a:solidFill>
              </a:rPr>
              <a:t> </a:t>
            </a:r>
            <a:r>
              <a:rPr lang="en-GB" sz="1600" b="1" dirty="0" smtClean="0">
                <a:solidFill>
                  <a:srgbClr val="000000"/>
                </a:solidFill>
              </a:rPr>
              <a:t>I wouldn’t change anything about this place, it’s </a:t>
            </a:r>
            <a:r>
              <a:rPr lang="en-GB" sz="1600" b="1" dirty="0" smtClean="0">
                <a:solidFill>
                  <a:srgbClr val="FF5722"/>
                </a:solidFill>
              </a:rPr>
              <a:t>absolutely / very </a:t>
            </a:r>
            <a:r>
              <a:rPr lang="en-GB" sz="1600" b="1" dirty="0" smtClean="0">
                <a:solidFill>
                  <a:srgbClr val="000000"/>
                </a:solidFill>
              </a:rPr>
              <a:t>perfect.</a:t>
            </a:r>
          </a:p>
          <a:p>
            <a:pPr marL="457200" lvl="0" indent="-457200">
              <a:spcBef>
                <a:spcPts val="0"/>
              </a:spcBef>
              <a:buAutoNum type="arabicPeriod"/>
            </a:pPr>
            <a:r>
              <a:rPr lang="en-GB" sz="1600" b="1" dirty="0">
                <a:solidFill>
                  <a:srgbClr val="000000"/>
                </a:solidFill>
              </a:rPr>
              <a:t> </a:t>
            </a:r>
            <a:r>
              <a:rPr lang="en-GB" sz="1600" b="1" dirty="0" smtClean="0">
                <a:solidFill>
                  <a:srgbClr val="000000"/>
                </a:solidFill>
              </a:rPr>
              <a:t>My only complaint is the rent, it is </a:t>
            </a:r>
            <a:r>
              <a:rPr lang="en-GB" sz="1600" b="1" dirty="0" smtClean="0">
                <a:solidFill>
                  <a:srgbClr val="FF5722"/>
                </a:solidFill>
              </a:rPr>
              <a:t>completely / quite </a:t>
            </a:r>
            <a:r>
              <a:rPr lang="en-GB" sz="1600" b="1" dirty="0" smtClean="0">
                <a:solidFill>
                  <a:srgbClr val="000000"/>
                </a:solidFill>
              </a:rPr>
              <a:t>high.</a:t>
            </a:r>
          </a:p>
          <a:p>
            <a:pPr marL="457200" lvl="0" indent="-457200">
              <a:spcBef>
                <a:spcPts val="0"/>
              </a:spcBef>
              <a:buAutoNum type="arabicPeriod"/>
            </a:pPr>
            <a:r>
              <a:rPr lang="en-GB" sz="1600" b="1" dirty="0">
                <a:solidFill>
                  <a:srgbClr val="000000"/>
                </a:solidFill>
              </a:rPr>
              <a:t> T</a:t>
            </a:r>
            <a:r>
              <a:rPr lang="en-GB" sz="1600" b="1" dirty="0" smtClean="0">
                <a:solidFill>
                  <a:srgbClr val="000000"/>
                </a:solidFill>
              </a:rPr>
              <a:t>he idea of building a car park here is </a:t>
            </a:r>
            <a:r>
              <a:rPr lang="en-GB" sz="1600" b="1" dirty="0" smtClean="0">
                <a:solidFill>
                  <a:srgbClr val="FF5722"/>
                </a:solidFill>
              </a:rPr>
              <a:t>completely / very </a:t>
            </a:r>
            <a:r>
              <a:rPr lang="en-GB" sz="1600" b="1" dirty="0" smtClean="0">
                <a:solidFill>
                  <a:srgbClr val="000000"/>
                </a:solidFill>
              </a:rPr>
              <a:t>idiotic!</a:t>
            </a:r>
          </a:p>
          <a:p>
            <a:pPr lvl="0">
              <a:spcBef>
                <a:spcPts val="0"/>
              </a:spcBef>
              <a:buNone/>
            </a:pPr>
            <a:endParaRPr lang="en-GB" sz="2400" dirty="0" smtClean="0">
              <a:solidFill>
                <a:schemeClr val="accent4"/>
              </a:solidFill>
            </a:endParaRPr>
          </a:p>
          <a:p>
            <a:pPr lvl="0">
              <a:spcBef>
                <a:spcPts val="0"/>
              </a:spcBef>
              <a:buNone/>
            </a:pPr>
            <a:endParaRPr lang="en-GB" sz="2400" dirty="0" smtClean="0">
              <a:solidFill>
                <a:srgbClr val="000000"/>
              </a:solidFill>
            </a:endParaRPr>
          </a:p>
          <a:p>
            <a:pPr lvl="0">
              <a:spcBef>
                <a:spcPts val="0"/>
              </a:spcBef>
              <a:buNone/>
            </a:pPr>
            <a:endParaRPr lang="en-GB" sz="2400" dirty="0" smtClean="0">
              <a:solidFill>
                <a:srgbClr val="000000"/>
              </a:solidFill>
            </a:endParaRPr>
          </a:p>
        </p:txBody>
      </p:sp>
    </p:spTree>
    <p:extLst>
      <p:ext uri="{BB962C8B-B14F-4D97-AF65-F5344CB8AC3E}">
        <p14:creationId xmlns:p14="http://schemas.microsoft.com/office/powerpoint/2010/main" val="2738101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smtClean="0"/>
              <a:t>Language: Modifying adjectives</a:t>
            </a:r>
            <a:endParaRPr lang="en-GB" b="1" dirty="0"/>
          </a:p>
        </p:txBody>
      </p:sp>
      <p:sp>
        <p:nvSpPr>
          <p:cNvPr id="175" name="Shape 175"/>
          <p:cNvSpPr txBox="1">
            <a:spLocks noGrp="1"/>
          </p:cNvSpPr>
          <p:nvPr>
            <p:ph type="body" idx="1"/>
          </p:nvPr>
        </p:nvSpPr>
        <p:spPr>
          <a:xfrm>
            <a:off x="311700" y="1152474"/>
            <a:ext cx="8520600" cy="3991025"/>
          </a:xfrm>
          <a:prstGeom prst="rect">
            <a:avLst/>
          </a:prstGeom>
        </p:spPr>
        <p:txBody>
          <a:bodyPr lIns="91425" tIns="91425" rIns="91425" bIns="91425" anchor="t" anchorCtr="0">
            <a:noAutofit/>
          </a:bodyPr>
          <a:lstStyle/>
          <a:p>
            <a:pPr lvl="0">
              <a:spcBef>
                <a:spcPts val="0"/>
              </a:spcBef>
              <a:buNone/>
            </a:pPr>
            <a:endParaRPr lang="en-GB" sz="2400" dirty="0" smtClean="0">
              <a:solidFill>
                <a:schemeClr val="accent4"/>
              </a:solidFill>
            </a:endParaRPr>
          </a:p>
          <a:p>
            <a:pPr lvl="0">
              <a:spcBef>
                <a:spcPts val="0"/>
              </a:spcBef>
              <a:buNone/>
            </a:pPr>
            <a:endParaRPr lang="en-GB" sz="2400" dirty="0" smtClean="0">
              <a:solidFill>
                <a:srgbClr val="000000"/>
              </a:solidFill>
            </a:endParaRPr>
          </a:p>
          <a:p>
            <a:pPr lvl="0">
              <a:spcBef>
                <a:spcPts val="0"/>
              </a:spcBef>
              <a:buNone/>
            </a:pPr>
            <a:endParaRPr lang="en-GB" sz="2400" dirty="0" smtClean="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2281146"/>
              </p:ext>
            </p:extLst>
          </p:nvPr>
        </p:nvGraphicFramePr>
        <p:xfrm>
          <a:off x="1408540" y="1460472"/>
          <a:ext cx="6096000" cy="2834640"/>
        </p:xfrm>
        <a:graphic>
          <a:graphicData uri="http://schemas.openxmlformats.org/drawingml/2006/table">
            <a:tbl>
              <a:tblPr firstRow="1" bandRow="1">
                <a:tableStyleId>{75C64141-6545-4D27-854C-D2267C5B5394}</a:tableStyleId>
              </a:tblPr>
              <a:tblGrid>
                <a:gridCol w="3048000"/>
                <a:gridCol w="3048000"/>
              </a:tblGrid>
              <a:tr h="370840">
                <a:tc>
                  <a:txBody>
                    <a:bodyPr/>
                    <a:lstStyle/>
                    <a:p>
                      <a:endParaRPr lang="en-US" sz="3200" dirty="0"/>
                    </a:p>
                  </a:txBody>
                  <a:tcPr/>
                </a:tc>
                <a:tc>
                  <a:txBody>
                    <a:bodyPr/>
                    <a:lstStyle/>
                    <a:p>
                      <a:endParaRPr lang="en-US" sz="3200" dirty="0"/>
                    </a:p>
                  </a:txBody>
                  <a:tcPr/>
                </a:tc>
              </a:tr>
              <a:tr h="370840">
                <a:tc>
                  <a:txBody>
                    <a:bodyPr/>
                    <a:lstStyle/>
                    <a:p>
                      <a:pPr lvl="0">
                        <a:spcBef>
                          <a:spcPts val="0"/>
                        </a:spcBef>
                        <a:buNone/>
                      </a:pPr>
                      <a:r>
                        <a:rPr lang="en-US" sz="3200" b="1" dirty="0" smtClean="0">
                          <a:solidFill>
                            <a:schemeClr val="accent5">
                              <a:lumMod val="75000"/>
                            </a:schemeClr>
                          </a:solidFill>
                        </a:rPr>
                        <a:t>v</a:t>
                      </a:r>
                      <a:r>
                        <a:rPr lang="en-GB" sz="3200" b="1" dirty="0" err="1" smtClean="0">
                          <a:solidFill>
                            <a:schemeClr val="accent5">
                              <a:lumMod val="75000"/>
                            </a:schemeClr>
                          </a:solidFill>
                        </a:rPr>
                        <a:t>ery</a:t>
                      </a:r>
                      <a:r>
                        <a:rPr lang="en-GB" sz="3200" b="1" dirty="0" smtClean="0">
                          <a:solidFill>
                            <a:schemeClr val="accent5">
                              <a:lumMod val="75000"/>
                            </a:schemeClr>
                          </a:solidFill>
                        </a:rPr>
                        <a:t> </a:t>
                      </a:r>
                    </a:p>
                    <a:p>
                      <a:pPr lvl="0">
                        <a:spcBef>
                          <a:spcPts val="0"/>
                        </a:spcBef>
                        <a:buNone/>
                      </a:pPr>
                      <a:r>
                        <a:rPr lang="en-US" sz="3200" b="1" dirty="0" smtClean="0">
                          <a:solidFill>
                            <a:schemeClr val="accent5">
                              <a:lumMod val="75000"/>
                            </a:schemeClr>
                          </a:solidFill>
                        </a:rPr>
                        <a:t>e</a:t>
                      </a:r>
                      <a:r>
                        <a:rPr lang="en-GB" sz="3200" b="1" dirty="0" err="1" smtClean="0">
                          <a:solidFill>
                            <a:schemeClr val="accent5">
                              <a:lumMod val="75000"/>
                            </a:schemeClr>
                          </a:solidFill>
                        </a:rPr>
                        <a:t>xtremely</a:t>
                      </a:r>
                      <a:endParaRPr lang="en-GB" sz="3200" b="1" dirty="0" smtClean="0">
                        <a:solidFill>
                          <a:schemeClr val="accent5">
                            <a:lumMod val="75000"/>
                          </a:schemeClr>
                        </a:solidFill>
                      </a:endParaRPr>
                    </a:p>
                    <a:p>
                      <a:pPr lvl="0">
                        <a:spcBef>
                          <a:spcPts val="0"/>
                        </a:spcBef>
                        <a:buNone/>
                      </a:pPr>
                      <a:r>
                        <a:rPr lang="fr-FR" sz="3200" b="1" dirty="0" smtClean="0">
                          <a:solidFill>
                            <a:schemeClr val="accent5">
                              <a:lumMod val="75000"/>
                            </a:schemeClr>
                          </a:solidFill>
                        </a:rPr>
                        <a:t>q</a:t>
                      </a:r>
                      <a:r>
                        <a:rPr lang="en-GB" sz="3200" b="1" dirty="0" err="1" smtClean="0">
                          <a:solidFill>
                            <a:schemeClr val="accent5">
                              <a:lumMod val="75000"/>
                            </a:schemeClr>
                          </a:solidFill>
                        </a:rPr>
                        <a:t>uite</a:t>
                      </a:r>
                      <a:r>
                        <a:rPr lang="en-GB" sz="3200" b="1" dirty="0" smtClean="0">
                          <a:solidFill>
                            <a:schemeClr val="accent5">
                              <a:lumMod val="75000"/>
                            </a:schemeClr>
                          </a:solidFill>
                        </a:rPr>
                        <a:t> </a:t>
                      </a:r>
                    </a:p>
                    <a:p>
                      <a:pPr lvl="0">
                        <a:spcBef>
                          <a:spcPts val="0"/>
                        </a:spcBef>
                        <a:buNone/>
                      </a:pPr>
                      <a:r>
                        <a:rPr lang="en-GB" sz="3200" b="1" dirty="0" smtClean="0">
                          <a:solidFill>
                            <a:schemeClr val="accent5">
                              <a:lumMod val="75000"/>
                            </a:schemeClr>
                          </a:solidFill>
                        </a:rPr>
                        <a:t>really</a:t>
                      </a:r>
                    </a:p>
                    <a:p>
                      <a:endParaRPr lang="en-US" dirty="0"/>
                    </a:p>
                  </a:txBody>
                  <a:tcPr/>
                </a:tc>
                <a:tc>
                  <a:txBody>
                    <a:bodyPr/>
                    <a:lstStyle/>
                    <a:p>
                      <a:pPr lvl="0">
                        <a:spcBef>
                          <a:spcPts val="0"/>
                        </a:spcBef>
                        <a:buNone/>
                      </a:pPr>
                      <a:r>
                        <a:rPr lang="en-US" sz="3200" b="1" dirty="0" smtClean="0">
                          <a:solidFill>
                            <a:schemeClr val="accent5">
                              <a:lumMod val="75000"/>
                            </a:schemeClr>
                          </a:solidFill>
                        </a:rPr>
                        <a:t>a</a:t>
                      </a:r>
                      <a:r>
                        <a:rPr lang="pl-PL" sz="3200" b="1" dirty="0" err="1" smtClean="0">
                          <a:solidFill>
                            <a:schemeClr val="accent5">
                              <a:lumMod val="75000"/>
                            </a:schemeClr>
                          </a:solidFill>
                        </a:rPr>
                        <a:t>bsolutely</a:t>
                      </a:r>
                      <a:endParaRPr lang="pl-PL" sz="3200" b="1" dirty="0" smtClean="0">
                        <a:solidFill>
                          <a:schemeClr val="accent5">
                            <a:lumMod val="75000"/>
                          </a:schemeClr>
                        </a:solidFill>
                      </a:endParaRPr>
                    </a:p>
                    <a:p>
                      <a:pPr lvl="0">
                        <a:spcBef>
                          <a:spcPts val="0"/>
                        </a:spcBef>
                        <a:buNone/>
                      </a:pPr>
                      <a:r>
                        <a:rPr lang="en-US" sz="3200" b="1" dirty="0" smtClean="0">
                          <a:solidFill>
                            <a:schemeClr val="accent5">
                              <a:lumMod val="75000"/>
                            </a:schemeClr>
                          </a:solidFill>
                        </a:rPr>
                        <a:t>c</a:t>
                      </a:r>
                      <a:r>
                        <a:rPr lang="pl-PL" sz="3200" b="1" dirty="0" err="1" smtClean="0">
                          <a:solidFill>
                            <a:schemeClr val="accent5">
                              <a:lumMod val="75000"/>
                            </a:schemeClr>
                          </a:solidFill>
                        </a:rPr>
                        <a:t>ompletely</a:t>
                      </a:r>
                      <a:r>
                        <a:rPr lang="pl-PL" sz="3200" b="1" dirty="0" smtClean="0">
                          <a:solidFill>
                            <a:schemeClr val="accent5">
                              <a:lumMod val="75000"/>
                            </a:schemeClr>
                          </a:solidFill>
                        </a:rPr>
                        <a:t> </a:t>
                      </a:r>
                    </a:p>
                    <a:p>
                      <a:pPr lvl="0">
                        <a:spcBef>
                          <a:spcPts val="0"/>
                        </a:spcBef>
                        <a:buNone/>
                      </a:pPr>
                      <a:r>
                        <a:rPr lang="pl-PL" sz="3200" b="1" dirty="0" err="1" smtClean="0">
                          <a:solidFill>
                            <a:schemeClr val="accent5">
                              <a:lumMod val="75000"/>
                            </a:schemeClr>
                          </a:solidFill>
                        </a:rPr>
                        <a:t>really</a:t>
                      </a:r>
                      <a:endParaRPr lang="en-GB" sz="3200" b="1" dirty="0" smtClean="0">
                        <a:solidFill>
                          <a:schemeClr val="accent5">
                            <a:lumMod val="75000"/>
                          </a:schemeClr>
                        </a:solidFill>
                      </a:endParaRPr>
                    </a:p>
                    <a:p>
                      <a:endParaRPr lang="en-US" dirty="0"/>
                    </a:p>
                  </a:txBody>
                  <a:tcPr/>
                </a:tc>
              </a:tr>
            </a:tbl>
          </a:graphicData>
        </a:graphic>
      </p:graphicFrame>
      <p:sp>
        <p:nvSpPr>
          <p:cNvPr id="3" name="TextBox 2"/>
          <p:cNvSpPr txBox="1"/>
          <p:nvPr/>
        </p:nvSpPr>
        <p:spPr>
          <a:xfrm>
            <a:off x="1780268" y="1460472"/>
            <a:ext cx="2108871" cy="861774"/>
          </a:xfrm>
          <a:prstGeom prst="rect">
            <a:avLst/>
          </a:prstGeom>
          <a:noFill/>
        </p:spPr>
        <p:txBody>
          <a:bodyPr wrap="none" rtlCol="0">
            <a:spAutoFit/>
          </a:bodyPr>
          <a:lstStyle/>
          <a:p>
            <a:r>
              <a:rPr lang="en-GB" sz="3600" b="1" dirty="0">
                <a:solidFill>
                  <a:schemeClr val="accent3"/>
                </a:solidFill>
              </a:rPr>
              <a:t>gradable</a:t>
            </a:r>
            <a:endParaRPr lang="en-US" sz="3600" dirty="0"/>
          </a:p>
          <a:p>
            <a:endParaRPr lang="en-US" dirty="0"/>
          </a:p>
        </p:txBody>
      </p:sp>
      <p:sp>
        <p:nvSpPr>
          <p:cNvPr id="6" name="TextBox 5"/>
          <p:cNvSpPr txBox="1"/>
          <p:nvPr/>
        </p:nvSpPr>
        <p:spPr>
          <a:xfrm>
            <a:off x="4472783" y="1460472"/>
            <a:ext cx="3108619" cy="861774"/>
          </a:xfrm>
          <a:prstGeom prst="rect">
            <a:avLst/>
          </a:prstGeom>
          <a:noFill/>
        </p:spPr>
        <p:txBody>
          <a:bodyPr wrap="none" rtlCol="0">
            <a:spAutoFit/>
          </a:bodyPr>
          <a:lstStyle/>
          <a:p>
            <a:r>
              <a:rPr lang="en-US" sz="3600" b="1" dirty="0">
                <a:solidFill>
                  <a:schemeClr val="accent3"/>
                </a:solidFill>
              </a:rPr>
              <a:t>n</a:t>
            </a:r>
            <a:r>
              <a:rPr lang="en-GB" sz="3600" b="1" dirty="0" smtClean="0">
                <a:solidFill>
                  <a:schemeClr val="accent3"/>
                </a:solidFill>
              </a:rPr>
              <a:t>on-gradable</a:t>
            </a:r>
            <a:endParaRPr lang="en-US" sz="3600" dirty="0"/>
          </a:p>
          <a:p>
            <a:endParaRPr lang="en-US" dirty="0"/>
          </a:p>
        </p:txBody>
      </p:sp>
    </p:spTree>
    <p:extLst>
      <p:ext uri="{BB962C8B-B14F-4D97-AF65-F5344CB8AC3E}">
        <p14:creationId xmlns:p14="http://schemas.microsoft.com/office/powerpoint/2010/main" val="3594574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smtClean="0"/>
              <a:t>Know your tools</a:t>
            </a:r>
            <a:endParaRPr lang="en-GB" b="1" dirty="0"/>
          </a:p>
        </p:txBody>
      </p:sp>
      <p:sp>
        <p:nvSpPr>
          <p:cNvPr id="148" name="Shape 148"/>
          <p:cNvSpPr txBox="1">
            <a:spLocks noGrp="1"/>
          </p:cNvSpPr>
          <p:nvPr>
            <p:ph type="body" idx="1"/>
          </p:nvPr>
        </p:nvSpPr>
        <p:spPr>
          <a:xfrm>
            <a:off x="311700" y="1152475"/>
            <a:ext cx="8520600" cy="3913500"/>
          </a:xfrm>
          <a:prstGeom prst="rect">
            <a:avLst/>
          </a:prstGeom>
        </p:spPr>
        <p:txBody>
          <a:bodyPr lIns="91425" tIns="91425" rIns="91425" bIns="91425" anchor="t" anchorCtr="0">
            <a:noAutofit/>
          </a:bodyPr>
          <a:lstStyle/>
          <a:p>
            <a:pPr lvl="0">
              <a:spcBef>
                <a:spcPts val="0"/>
              </a:spcBef>
              <a:buNone/>
            </a:pPr>
            <a:r>
              <a:rPr lang="en-GB" sz="4400" b="1" dirty="0" smtClean="0">
                <a:solidFill>
                  <a:srgbClr val="000000"/>
                </a:solidFill>
              </a:rPr>
              <a:t>Where can you look for collocations </a:t>
            </a:r>
            <a:r>
              <a:rPr lang="pl-PL" sz="4400" b="1" dirty="0" smtClean="0">
                <a:solidFill>
                  <a:srgbClr val="000000"/>
                </a:solidFill>
              </a:rPr>
              <a:t>&amp;</a:t>
            </a:r>
            <a:r>
              <a:rPr lang="en-GB" sz="4400" b="1" dirty="0" smtClean="0">
                <a:solidFill>
                  <a:srgbClr val="000000"/>
                </a:solidFill>
              </a:rPr>
              <a:t> word sketches?</a:t>
            </a:r>
            <a:endParaRPr lang="en-GB" sz="4400" b="1" dirty="0">
              <a:solidFill>
                <a:srgbClr val="000000"/>
              </a:solidFill>
            </a:endParaRPr>
          </a:p>
          <a:p>
            <a:pPr lvl="0" algn="ctr"/>
            <a:r>
              <a:rPr lang="en-US" sz="4000" b="1" dirty="0" smtClean="0">
                <a:solidFill>
                  <a:schemeClr val="accent3"/>
                </a:solidFill>
              </a:rPr>
              <a:t>http</a:t>
            </a:r>
            <a:r>
              <a:rPr lang="en-US" sz="4000" b="1" dirty="0">
                <a:solidFill>
                  <a:schemeClr val="accent3"/>
                </a:solidFill>
              </a:rPr>
              <a:t>://</a:t>
            </a:r>
            <a:r>
              <a:rPr lang="en-US" sz="4000" b="1" dirty="0" err="1">
                <a:solidFill>
                  <a:schemeClr val="accent3"/>
                </a:solidFill>
              </a:rPr>
              <a:t>skell.sketchengine.co.uk</a:t>
            </a:r>
            <a:r>
              <a:rPr lang="en-US" sz="4000" b="1" dirty="0">
                <a:solidFill>
                  <a:schemeClr val="accent3"/>
                </a:solidFill>
              </a:rPr>
              <a:t>/</a:t>
            </a:r>
            <a:endParaRPr b="1" dirty="0">
              <a:solidFill>
                <a:srgbClr val="000000"/>
              </a:solidFill>
            </a:endParaRPr>
          </a:p>
          <a:p>
            <a:pPr lvl="0">
              <a:spcBef>
                <a:spcPts val="0"/>
              </a:spcBef>
              <a:buNone/>
            </a:pPr>
            <a:endParaRPr dirty="0">
              <a:solidFill>
                <a:srgbClr val="000000"/>
              </a:solidFill>
              <a:highlight>
                <a:srgbClr val="FFFFFF"/>
              </a:highlight>
            </a:endParaRPr>
          </a:p>
          <a:p>
            <a:pPr lvl="0">
              <a:spcBef>
                <a:spcPts val="0"/>
              </a:spcBef>
              <a:buNone/>
            </a:pPr>
            <a:endParaRPr sz="750" dirty="0">
              <a:solidFill>
                <a:srgbClr val="000000"/>
              </a:solidFill>
              <a:highlight>
                <a:srgbClr val="FFFFFF"/>
              </a:highlight>
              <a:latin typeface="Arial"/>
              <a:ea typeface="Arial"/>
              <a:cs typeface="Arial"/>
              <a:sym typeface="Arial"/>
            </a:endParaRPr>
          </a:p>
          <a:p>
            <a:pPr lvl="0">
              <a:spcBef>
                <a:spcPts val="0"/>
              </a:spcBef>
              <a:buNone/>
            </a:pPr>
            <a:endParaRPr dirty="0"/>
          </a:p>
        </p:txBody>
      </p:sp>
    </p:spTree>
    <p:extLst>
      <p:ext uri="{BB962C8B-B14F-4D97-AF65-F5344CB8AC3E}">
        <p14:creationId xmlns:p14="http://schemas.microsoft.com/office/powerpoint/2010/main" val="603661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29792" r="29722" b="23810"/>
          <a:stretch>
            <a:fillRect/>
          </a:stretch>
        </p:blipFill>
        <p:spPr bwMode="auto">
          <a:xfrm>
            <a:off x="0" y="835379"/>
            <a:ext cx="9144000" cy="32173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a:t>Before and after</a:t>
            </a:r>
          </a:p>
        </p:txBody>
      </p:sp>
      <p:sp>
        <p:nvSpPr>
          <p:cNvPr id="121" name="Shape 12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lgn="r">
              <a:spcBef>
                <a:spcPts val="0"/>
              </a:spcBef>
              <a:buNone/>
            </a:pPr>
            <a:r>
              <a:rPr lang="en-GB" sz="600"/>
              <a:t>Source: http://www.boredpanda.com/street-art-realistic-fake-facades-patrick-commecy/</a:t>
            </a:r>
          </a:p>
        </p:txBody>
      </p:sp>
      <p:pic>
        <p:nvPicPr>
          <p:cNvPr id="122" name="Shape 122"/>
          <p:cNvPicPr preferRelativeResize="0"/>
          <p:nvPr/>
        </p:nvPicPr>
        <p:blipFill>
          <a:blip r:embed="rId3">
            <a:alphaModFix/>
          </a:blip>
          <a:stretch>
            <a:fillRect/>
          </a:stretch>
        </p:blipFill>
        <p:spPr>
          <a:xfrm>
            <a:off x="1951200" y="1152472"/>
            <a:ext cx="5241600" cy="352685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a:t>Before and after</a:t>
            </a:r>
          </a:p>
        </p:txBody>
      </p:sp>
      <p:sp>
        <p:nvSpPr>
          <p:cNvPr id="128" name="Shape 12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lgn="r" rtl="0">
              <a:spcBef>
                <a:spcPts val="0"/>
              </a:spcBef>
              <a:buNone/>
            </a:pPr>
            <a:r>
              <a:rPr lang="en-GB" sz="600"/>
              <a:t>Source: http://www.boredpanda.com/street-art-realistic-fake-facades-patrick-commecy/</a:t>
            </a:r>
          </a:p>
          <a:p>
            <a:pPr lvl="0" algn="r">
              <a:spcBef>
                <a:spcPts val="0"/>
              </a:spcBef>
              <a:buNone/>
            </a:pPr>
            <a:endParaRPr/>
          </a:p>
        </p:txBody>
      </p:sp>
      <p:pic>
        <p:nvPicPr>
          <p:cNvPr id="129" name="Shape 129"/>
          <p:cNvPicPr preferRelativeResize="0"/>
          <p:nvPr/>
        </p:nvPicPr>
        <p:blipFill>
          <a:blip r:embed="rId3">
            <a:alphaModFix/>
          </a:blip>
          <a:stretch>
            <a:fillRect/>
          </a:stretch>
        </p:blipFill>
        <p:spPr>
          <a:xfrm>
            <a:off x="1826912" y="1272450"/>
            <a:ext cx="5490175" cy="317645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a:t>Choose the </a:t>
            </a:r>
            <a:r>
              <a:rPr lang="en-GB" b="1" dirty="0" err="1"/>
              <a:t>coziest</a:t>
            </a:r>
            <a:r>
              <a:rPr lang="en-GB" b="1" dirty="0"/>
              <a:t> room</a:t>
            </a:r>
          </a:p>
        </p:txBody>
      </p:sp>
      <p:sp>
        <p:nvSpPr>
          <p:cNvPr id="79" name="Shape 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0" name="Shape 80"/>
          <p:cNvPicPr preferRelativeResize="0"/>
          <p:nvPr/>
        </p:nvPicPr>
        <p:blipFill>
          <a:blip r:embed="rId3">
            <a:alphaModFix/>
          </a:blip>
          <a:stretch>
            <a:fillRect/>
          </a:stretch>
        </p:blipFill>
        <p:spPr>
          <a:xfrm>
            <a:off x="3231812" y="2670099"/>
            <a:ext cx="2680336" cy="1898775"/>
          </a:xfrm>
          <a:prstGeom prst="rect">
            <a:avLst/>
          </a:prstGeom>
          <a:noFill/>
          <a:ln>
            <a:noFill/>
          </a:ln>
        </p:spPr>
      </p:pic>
      <p:pic>
        <p:nvPicPr>
          <p:cNvPr id="81" name="Shape 81"/>
          <p:cNvPicPr preferRelativeResize="0"/>
          <p:nvPr/>
        </p:nvPicPr>
        <p:blipFill>
          <a:blip r:embed="rId4">
            <a:alphaModFix/>
          </a:blip>
          <a:stretch>
            <a:fillRect/>
          </a:stretch>
        </p:blipFill>
        <p:spPr>
          <a:xfrm>
            <a:off x="311698" y="1175674"/>
            <a:ext cx="2680336" cy="1898775"/>
          </a:xfrm>
          <a:prstGeom prst="rect">
            <a:avLst/>
          </a:prstGeom>
          <a:noFill/>
          <a:ln>
            <a:noFill/>
          </a:ln>
        </p:spPr>
      </p:pic>
      <p:pic>
        <p:nvPicPr>
          <p:cNvPr id="82" name="Shape 82"/>
          <p:cNvPicPr preferRelativeResize="0"/>
          <p:nvPr/>
        </p:nvPicPr>
        <p:blipFill>
          <a:blip r:embed="rId5">
            <a:alphaModFix/>
          </a:blip>
          <a:stretch>
            <a:fillRect/>
          </a:stretch>
        </p:blipFill>
        <p:spPr>
          <a:xfrm>
            <a:off x="6151925" y="1152474"/>
            <a:ext cx="2680381" cy="189877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a:t>Before and after</a:t>
            </a:r>
          </a:p>
        </p:txBody>
      </p:sp>
      <p:sp>
        <p:nvSpPr>
          <p:cNvPr id="135" name="Shape 13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lgn="r" rtl="0">
              <a:spcBef>
                <a:spcPts val="0"/>
              </a:spcBef>
              <a:buNone/>
            </a:pPr>
            <a:r>
              <a:rPr lang="en-GB" sz="600"/>
              <a:t>Source: http://www.boredpanda.com/street-art-realistic-fake-facades-patrick-commecy/</a:t>
            </a:r>
          </a:p>
          <a:p>
            <a:pPr lvl="0" algn="r">
              <a:spcBef>
                <a:spcPts val="0"/>
              </a:spcBef>
              <a:buNone/>
            </a:pPr>
            <a:endParaRPr/>
          </a:p>
        </p:txBody>
      </p:sp>
      <p:pic>
        <p:nvPicPr>
          <p:cNvPr id="136" name="Shape 136"/>
          <p:cNvPicPr preferRelativeResize="0"/>
          <p:nvPr/>
        </p:nvPicPr>
        <p:blipFill>
          <a:blip r:embed="rId3">
            <a:alphaModFix/>
          </a:blip>
          <a:stretch>
            <a:fillRect/>
          </a:stretch>
        </p:blipFill>
        <p:spPr>
          <a:xfrm>
            <a:off x="4156375" y="308099"/>
            <a:ext cx="3068500" cy="4379198"/>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158675"/>
            <a:ext cx="8520600" cy="572700"/>
          </a:xfrm>
          <a:prstGeom prst="rect">
            <a:avLst/>
          </a:prstGeom>
        </p:spPr>
        <p:txBody>
          <a:bodyPr lIns="91425" tIns="91425" rIns="91425" bIns="91425" anchor="t" anchorCtr="0">
            <a:noAutofit/>
          </a:bodyPr>
          <a:lstStyle/>
          <a:p>
            <a:pPr lvl="0" algn="ctr">
              <a:spcBef>
                <a:spcPts val="0"/>
              </a:spcBef>
              <a:buNone/>
            </a:pPr>
            <a:r>
              <a:rPr lang="en-GB" b="1" dirty="0"/>
              <a:t>Initiating </a:t>
            </a:r>
            <a:r>
              <a:rPr lang="en-GB" b="1" dirty="0" smtClean="0"/>
              <a:t>change / Resisting </a:t>
            </a:r>
            <a:r>
              <a:rPr lang="pl-PL" b="1" dirty="0" smtClean="0"/>
              <a:t>c</a:t>
            </a:r>
            <a:r>
              <a:rPr lang="en-GB" b="1" dirty="0" err="1" smtClean="0"/>
              <a:t>hange</a:t>
            </a:r>
            <a:endParaRPr lang="en-GB" b="1" dirty="0"/>
          </a:p>
        </p:txBody>
      </p:sp>
      <p:sp>
        <p:nvSpPr>
          <p:cNvPr id="181" name="Shape 181"/>
          <p:cNvSpPr txBox="1">
            <a:spLocks noGrp="1"/>
          </p:cNvSpPr>
          <p:nvPr>
            <p:ph type="body" idx="1"/>
          </p:nvPr>
        </p:nvSpPr>
        <p:spPr>
          <a:xfrm>
            <a:off x="311700" y="1074809"/>
            <a:ext cx="4282071" cy="3693134"/>
          </a:xfrm>
          <a:prstGeom prst="rect">
            <a:avLst/>
          </a:prstGeom>
          <a:ln>
            <a:solidFill>
              <a:schemeClr val="accent5"/>
            </a:solidFill>
          </a:ln>
        </p:spPr>
        <p:txBody>
          <a:bodyPr lIns="91425" tIns="91425" rIns="91425" bIns="91425" anchor="t" anchorCtr="0">
            <a:noAutofit/>
          </a:bodyPr>
          <a:lstStyle/>
          <a:p>
            <a:pPr lvl="0">
              <a:spcBef>
                <a:spcPts val="0"/>
              </a:spcBef>
              <a:buNone/>
            </a:pPr>
            <a:r>
              <a:rPr lang="en-GB" sz="2200" b="1" dirty="0">
                <a:solidFill>
                  <a:srgbClr val="000090"/>
                </a:solidFill>
              </a:rPr>
              <a:t>You want to petition the town hall and get the funding to hire </a:t>
            </a:r>
            <a:r>
              <a:rPr lang="en-GB" sz="2200" b="1" i="1" dirty="0">
                <a:solidFill>
                  <a:srgbClr val="000090"/>
                </a:solidFill>
              </a:rPr>
              <a:t>Patrick </a:t>
            </a:r>
            <a:r>
              <a:rPr lang="en-GB" sz="2200" b="1" i="1" dirty="0" err="1">
                <a:solidFill>
                  <a:srgbClr val="000090"/>
                </a:solidFill>
              </a:rPr>
              <a:t>Commecy</a:t>
            </a:r>
            <a:r>
              <a:rPr lang="en-GB" sz="2200" b="1" i="1" dirty="0">
                <a:solidFill>
                  <a:srgbClr val="000090"/>
                </a:solidFill>
              </a:rPr>
              <a:t> </a:t>
            </a:r>
            <a:r>
              <a:rPr lang="en-GB" sz="2200" b="1" dirty="0">
                <a:solidFill>
                  <a:srgbClr val="000090"/>
                </a:solidFill>
              </a:rPr>
              <a:t>to transform your sad-looking neighbourhood. First, you need to collect 100 signatures from your neighbours. How would you persuade them to back your idea?</a:t>
            </a:r>
          </a:p>
        </p:txBody>
      </p:sp>
      <p:sp>
        <p:nvSpPr>
          <p:cNvPr id="2" name="TextBox 1"/>
          <p:cNvSpPr txBox="1"/>
          <p:nvPr/>
        </p:nvSpPr>
        <p:spPr>
          <a:xfrm>
            <a:off x="4923190" y="1043924"/>
            <a:ext cx="4068410" cy="3693319"/>
          </a:xfrm>
          <a:prstGeom prst="rect">
            <a:avLst/>
          </a:prstGeom>
          <a:noFill/>
          <a:ln>
            <a:solidFill>
              <a:schemeClr val="tx2">
                <a:lumMod val="10000"/>
              </a:schemeClr>
            </a:solidFill>
          </a:ln>
        </p:spPr>
        <p:txBody>
          <a:bodyPr wrap="square" rtlCol="0">
            <a:spAutoFit/>
          </a:bodyPr>
          <a:lstStyle/>
          <a:p>
            <a:pPr lvl="0"/>
            <a:r>
              <a:rPr lang="en-GB" sz="2200" b="1" dirty="0"/>
              <a:t>Your annoying neighbour is trying to get a French artist to paint some silliness on the building walls in the neighbourhood. You think it is absolutely unnecessary and the town hall could invest in some other project. Persuade the neighbours not to sign the “Mural Petition”.</a:t>
            </a:r>
          </a:p>
          <a:p>
            <a:pPr algn="just"/>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smtClean="0"/>
              <a:t>Homework</a:t>
            </a:r>
            <a:endParaRPr lang="en-GB" b="1" dirty="0"/>
          </a:p>
        </p:txBody>
      </p:sp>
      <p:sp>
        <p:nvSpPr>
          <p:cNvPr id="187" name="Shape 1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tr-TR" sz="2400" b="1" dirty="0" smtClean="0">
                <a:solidFill>
                  <a:srgbClr val="000000"/>
                </a:solidFill>
              </a:rPr>
              <a:t>Y</a:t>
            </a:r>
            <a:r>
              <a:rPr lang="en-GB" sz="2400" b="1" dirty="0" smtClean="0">
                <a:solidFill>
                  <a:srgbClr val="000000"/>
                </a:solidFill>
              </a:rPr>
              <a:t>our local council has decided to spend part of its budget on improving the way your area looks.</a:t>
            </a:r>
          </a:p>
          <a:p>
            <a:pPr lvl="0">
              <a:spcBef>
                <a:spcPts val="0"/>
              </a:spcBef>
              <a:buNone/>
            </a:pPr>
            <a:r>
              <a:rPr lang="en-GB" sz="2400" b="1" dirty="0" smtClean="0">
                <a:solidFill>
                  <a:srgbClr val="000000"/>
                </a:solidFill>
              </a:rPr>
              <a:t>Outline the possible changes that could make the neighbourhood more visually appealing </a:t>
            </a:r>
            <a:r>
              <a:rPr lang="pl-PL" sz="2400" b="1" dirty="0" smtClean="0">
                <a:solidFill>
                  <a:srgbClr val="000000"/>
                </a:solidFill>
              </a:rPr>
              <a:t>                         </a:t>
            </a:r>
            <a:r>
              <a:rPr lang="en-GB" sz="2400" b="1" dirty="0" smtClean="0">
                <a:solidFill>
                  <a:srgbClr val="000000"/>
                </a:solidFill>
              </a:rPr>
              <a:t>and suggest the best allocation of funds.</a:t>
            </a:r>
          </a:p>
          <a:p>
            <a:pPr lvl="0">
              <a:spcBef>
                <a:spcPts val="0"/>
              </a:spcBef>
              <a:buNone/>
            </a:pPr>
            <a:r>
              <a:rPr lang="en-GB" sz="2400" b="1" dirty="0" smtClean="0">
                <a:solidFill>
                  <a:srgbClr val="000000"/>
                </a:solidFill>
              </a:rPr>
              <a:t>Write your </a:t>
            </a:r>
            <a:r>
              <a:rPr lang="en-GB" sz="2400" b="1" u="sng" dirty="0" smtClean="0">
                <a:solidFill>
                  <a:srgbClr val="000000"/>
                </a:solidFill>
              </a:rPr>
              <a:t>proposal</a:t>
            </a:r>
            <a:r>
              <a:rPr lang="en-GB" sz="2400" b="1" dirty="0" smtClean="0">
                <a:solidFill>
                  <a:srgbClr val="000000"/>
                </a:solidFill>
              </a:rPr>
              <a:t>.</a:t>
            </a:r>
            <a:endParaRPr lang="en-GB" sz="2400" b="1" dirty="0">
              <a:solidFill>
                <a:srgbClr val="000000"/>
              </a:solidFill>
            </a:endParaRPr>
          </a:p>
        </p:txBody>
      </p:sp>
    </p:spTree>
    <p:extLst>
      <p:ext uri="{BB962C8B-B14F-4D97-AF65-F5344CB8AC3E}">
        <p14:creationId xmlns:p14="http://schemas.microsoft.com/office/powerpoint/2010/main" val="3555360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a:t>Choose the most touching scene</a:t>
            </a:r>
          </a:p>
        </p:txBody>
      </p:sp>
      <p:sp>
        <p:nvSpPr>
          <p:cNvPr id="88" name="Shape 8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9" name="Shape 89" descr="Baby_cali.jpg"/>
          <p:cNvPicPr preferRelativeResize="0"/>
          <p:nvPr/>
        </p:nvPicPr>
        <p:blipFill>
          <a:blip r:embed="rId3">
            <a:alphaModFix/>
          </a:blip>
          <a:stretch>
            <a:fillRect/>
          </a:stretch>
        </p:blipFill>
        <p:spPr>
          <a:xfrm>
            <a:off x="311699" y="1152475"/>
            <a:ext cx="2700449" cy="1912999"/>
          </a:xfrm>
          <a:prstGeom prst="rect">
            <a:avLst/>
          </a:prstGeom>
          <a:noFill/>
          <a:ln>
            <a:noFill/>
          </a:ln>
        </p:spPr>
      </p:pic>
      <p:pic>
        <p:nvPicPr>
          <p:cNvPr id="90" name="Shape 90" descr="Baby_green.jpg"/>
          <p:cNvPicPr preferRelativeResize="0"/>
          <p:nvPr/>
        </p:nvPicPr>
        <p:blipFill>
          <a:blip r:embed="rId4">
            <a:alphaModFix/>
          </a:blip>
          <a:stretch>
            <a:fillRect/>
          </a:stretch>
        </p:blipFill>
        <p:spPr>
          <a:xfrm>
            <a:off x="6131850" y="1152470"/>
            <a:ext cx="2700449" cy="1913004"/>
          </a:xfrm>
          <a:prstGeom prst="rect">
            <a:avLst/>
          </a:prstGeom>
          <a:noFill/>
          <a:ln>
            <a:noFill/>
          </a:ln>
        </p:spPr>
      </p:pic>
      <p:pic>
        <p:nvPicPr>
          <p:cNvPr id="91" name="Shape 91" descr="Untitled design.jpg"/>
          <p:cNvPicPr preferRelativeResize="0"/>
          <p:nvPr/>
        </p:nvPicPr>
        <p:blipFill>
          <a:blip r:embed="rId5">
            <a:alphaModFix/>
          </a:blip>
          <a:stretch>
            <a:fillRect/>
          </a:stretch>
        </p:blipFill>
        <p:spPr>
          <a:xfrm>
            <a:off x="3277725" y="2655870"/>
            <a:ext cx="2700449" cy="1913004"/>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a:t>The area where you live</a:t>
            </a:r>
          </a:p>
        </p:txBody>
      </p:sp>
      <p:sp>
        <p:nvSpPr>
          <p:cNvPr id="109" name="Shape 10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GB" sz="2200" b="1" dirty="0">
                <a:solidFill>
                  <a:srgbClr val="000000"/>
                </a:solidFill>
              </a:rPr>
              <a:t>Think about your neighbourhood. </a:t>
            </a:r>
          </a:p>
          <a:p>
            <a:pPr lvl="0">
              <a:spcBef>
                <a:spcPts val="0"/>
              </a:spcBef>
              <a:buNone/>
            </a:pPr>
            <a:r>
              <a:rPr lang="en-GB" sz="2200" b="1" dirty="0">
                <a:solidFill>
                  <a:srgbClr val="000000"/>
                </a:solidFill>
              </a:rPr>
              <a:t>What are the three main colours you recall right now? </a:t>
            </a:r>
          </a:p>
          <a:p>
            <a:pPr lvl="0">
              <a:spcBef>
                <a:spcPts val="0"/>
              </a:spcBef>
              <a:buNone/>
            </a:pPr>
            <a:r>
              <a:rPr lang="en-GB" sz="2200" b="1" dirty="0">
                <a:solidFill>
                  <a:schemeClr val="accent3"/>
                </a:solidFill>
              </a:rPr>
              <a:t>Colour 1:</a:t>
            </a:r>
          </a:p>
          <a:p>
            <a:pPr lvl="0">
              <a:spcBef>
                <a:spcPts val="0"/>
              </a:spcBef>
              <a:buNone/>
            </a:pPr>
            <a:r>
              <a:rPr lang="en-GB" sz="2200" b="1" dirty="0">
                <a:solidFill>
                  <a:schemeClr val="accent3"/>
                </a:solidFill>
              </a:rPr>
              <a:t>Colour 2:</a:t>
            </a:r>
          </a:p>
          <a:p>
            <a:pPr lvl="0">
              <a:spcBef>
                <a:spcPts val="0"/>
              </a:spcBef>
              <a:buNone/>
            </a:pPr>
            <a:r>
              <a:rPr lang="en-GB" sz="2200" b="1" dirty="0">
                <a:solidFill>
                  <a:schemeClr val="accent3"/>
                </a:solidFill>
              </a:rPr>
              <a:t>Colour 3: </a:t>
            </a:r>
          </a:p>
          <a:p>
            <a:pPr lvl="0">
              <a:spcBef>
                <a:spcPts val="0"/>
              </a:spcBef>
              <a:buNone/>
            </a:pPr>
            <a:r>
              <a:rPr lang="en-GB" sz="2200" b="1" dirty="0" smtClean="0">
                <a:solidFill>
                  <a:srgbClr val="000000"/>
                </a:solidFill>
              </a:rPr>
              <a:t>How </a:t>
            </a:r>
            <a:r>
              <a:rPr lang="en-GB" sz="2200" b="1" dirty="0">
                <a:solidFill>
                  <a:srgbClr val="000000"/>
                </a:solidFill>
              </a:rPr>
              <a:t>do these colours make you feel?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smtClean="0"/>
              <a:t>Does it look familiar?</a:t>
            </a:r>
            <a:endParaRPr lang="en-GB" b="1" dirty="0"/>
          </a:p>
        </p:txBody>
      </p:sp>
      <p:pic>
        <p:nvPicPr>
          <p:cNvPr id="4" name="Shape 122"/>
          <p:cNvPicPr preferRelativeResize="0"/>
          <p:nvPr/>
        </p:nvPicPr>
        <p:blipFill>
          <a:blip r:embed="rId3">
            <a:alphaModFix/>
          </a:blip>
          <a:srcRect r="49038"/>
          <a:stretch>
            <a:fillRect/>
          </a:stretch>
        </p:blipFill>
        <p:spPr>
          <a:xfrm>
            <a:off x="5676662" y="258792"/>
            <a:ext cx="3155638" cy="442053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a:t>Transforming the landscape</a:t>
            </a:r>
          </a:p>
        </p:txBody>
      </p:sp>
      <p:sp>
        <p:nvSpPr>
          <p:cNvPr id="115" name="Shape 1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GB" b="1" dirty="0">
                <a:solidFill>
                  <a:srgbClr val="000000"/>
                </a:solidFill>
              </a:rPr>
              <a:t>See what happens </a:t>
            </a:r>
            <a:r>
              <a:rPr lang="en-GB" b="1" dirty="0" smtClean="0">
                <a:solidFill>
                  <a:srgbClr val="000000"/>
                </a:solidFill>
              </a:rPr>
              <a:t>when</a:t>
            </a:r>
            <a:endParaRPr lang="pl-PL" b="1" dirty="0" smtClean="0">
              <a:solidFill>
                <a:srgbClr val="000000"/>
              </a:solidFill>
            </a:endParaRPr>
          </a:p>
          <a:p>
            <a:pPr lvl="0">
              <a:spcBef>
                <a:spcPts val="0"/>
              </a:spcBef>
              <a:buNone/>
            </a:pPr>
            <a:r>
              <a:rPr lang="en-GB" b="1" dirty="0" smtClean="0">
                <a:solidFill>
                  <a:srgbClr val="000000"/>
                </a:solidFill>
              </a:rPr>
              <a:t> </a:t>
            </a:r>
            <a:r>
              <a:rPr lang="en-GB" b="1" dirty="0">
                <a:solidFill>
                  <a:srgbClr val="000000"/>
                </a:solidFill>
              </a:rPr>
              <a:t>a French street artist,  </a:t>
            </a:r>
            <a:r>
              <a:rPr lang="en-GB" b="1" u="sng" dirty="0">
                <a:solidFill>
                  <a:schemeClr val="hlink"/>
                </a:solidFill>
                <a:hlinkClick r:id="rId3"/>
              </a:rPr>
              <a:t>Patrick </a:t>
            </a:r>
            <a:r>
              <a:rPr lang="en-GB" b="1" u="sng" dirty="0" err="1">
                <a:solidFill>
                  <a:schemeClr val="hlink"/>
                </a:solidFill>
                <a:hlinkClick r:id="rId3"/>
              </a:rPr>
              <a:t>Commecy</a:t>
            </a:r>
            <a:r>
              <a:rPr lang="en-GB" b="1" dirty="0">
                <a:solidFill>
                  <a:srgbClr val="000000"/>
                </a:solidFill>
              </a:rPr>
              <a:t>, </a:t>
            </a:r>
            <a:endParaRPr lang="pl-PL" b="1" dirty="0" smtClean="0">
              <a:solidFill>
                <a:srgbClr val="000000"/>
              </a:solidFill>
            </a:endParaRPr>
          </a:p>
          <a:p>
            <a:pPr lvl="0">
              <a:spcBef>
                <a:spcPts val="0"/>
              </a:spcBef>
              <a:buNone/>
            </a:pPr>
            <a:r>
              <a:rPr lang="en-GB" b="1" dirty="0" smtClean="0">
                <a:solidFill>
                  <a:srgbClr val="000000"/>
                </a:solidFill>
              </a:rPr>
              <a:t>meets </a:t>
            </a:r>
            <a:r>
              <a:rPr lang="en-GB" b="1" dirty="0">
                <a:solidFill>
                  <a:srgbClr val="000000"/>
                </a:solidFill>
              </a:rPr>
              <a:t>a building facade.</a:t>
            </a:r>
          </a:p>
        </p:txBody>
      </p:sp>
      <p:pic>
        <p:nvPicPr>
          <p:cNvPr id="4" name="Shape 122"/>
          <p:cNvPicPr preferRelativeResize="0"/>
          <p:nvPr/>
        </p:nvPicPr>
        <p:blipFill>
          <a:blip r:embed="rId4">
            <a:alphaModFix/>
          </a:blip>
          <a:srcRect r="49038"/>
          <a:stretch>
            <a:fillRect/>
          </a:stretch>
        </p:blipFill>
        <p:spPr>
          <a:xfrm>
            <a:off x="5676662" y="258792"/>
            <a:ext cx="3155638" cy="4420530"/>
          </a:xfrm>
          <a:prstGeom prst="rect">
            <a:avLst/>
          </a:prstGeom>
          <a:noFill/>
          <a:ln>
            <a:noFill/>
          </a:ln>
        </p:spPr>
      </p:pic>
    </p:spTree>
    <p:extLst>
      <p:ext uri="{BB962C8B-B14F-4D97-AF65-F5344CB8AC3E}">
        <p14:creationId xmlns:p14="http://schemas.microsoft.com/office/powerpoint/2010/main" val="111863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a:t>Choose your words wisely</a:t>
            </a:r>
          </a:p>
        </p:txBody>
      </p:sp>
      <p:sp>
        <p:nvSpPr>
          <p:cNvPr id="148" name="Shape 148"/>
          <p:cNvSpPr txBox="1">
            <a:spLocks noGrp="1"/>
          </p:cNvSpPr>
          <p:nvPr>
            <p:ph type="body" idx="1"/>
          </p:nvPr>
        </p:nvSpPr>
        <p:spPr>
          <a:xfrm>
            <a:off x="311700" y="1152475"/>
            <a:ext cx="8520600" cy="3913500"/>
          </a:xfrm>
          <a:prstGeom prst="rect">
            <a:avLst/>
          </a:prstGeom>
        </p:spPr>
        <p:txBody>
          <a:bodyPr lIns="91425" tIns="91425" rIns="91425" bIns="91425" anchor="t" anchorCtr="0">
            <a:noAutofit/>
          </a:bodyPr>
          <a:lstStyle/>
          <a:p>
            <a:pPr lvl="0">
              <a:spcBef>
                <a:spcPts val="0"/>
              </a:spcBef>
              <a:buNone/>
            </a:pPr>
            <a:r>
              <a:rPr lang="en-GB" b="1" dirty="0">
                <a:solidFill>
                  <a:srgbClr val="000000"/>
                </a:solidFill>
              </a:rPr>
              <a:t>Here is one of the headlines:</a:t>
            </a:r>
          </a:p>
          <a:p>
            <a:pPr lvl="0">
              <a:spcBef>
                <a:spcPts val="0"/>
              </a:spcBef>
              <a:buNone/>
            </a:pPr>
            <a:r>
              <a:rPr lang="en-GB" sz="3000" dirty="0" smtClean="0">
                <a:solidFill>
                  <a:srgbClr val="000000"/>
                </a:solidFill>
              </a:rPr>
              <a:t>Artist </a:t>
            </a:r>
            <a:r>
              <a:rPr lang="en-GB" sz="3000" dirty="0">
                <a:solidFill>
                  <a:srgbClr val="000000"/>
                </a:solidFill>
              </a:rPr>
              <a:t>transforms </a:t>
            </a:r>
            <a:r>
              <a:rPr lang="en-GB" sz="3000" b="1" dirty="0">
                <a:solidFill>
                  <a:schemeClr val="accent3"/>
                </a:solidFill>
              </a:rPr>
              <a:t>drab</a:t>
            </a:r>
            <a:r>
              <a:rPr lang="en-GB" sz="3000" dirty="0">
                <a:solidFill>
                  <a:srgbClr val="000000"/>
                </a:solidFill>
              </a:rPr>
              <a:t> buildings with </a:t>
            </a:r>
            <a:r>
              <a:rPr lang="en-GB" sz="3000" b="1" dirty="0">
                <a:solidFill>
                  <a:schemeClr val="accent3"/>
                </a:solidFill>
              </a:rPr>
              <a:t>stunning</a:t>
            </a:r>
            <a:r>
              <a:rPr lang="en-GB" sz="3000" dirty="0">
                <a:solidFill>
                  <a:schemeClr val="accent3"/>
                </a:solidFill>
              </a:rPr>
              <a:t> </a:t>
            </a:r>
            <a:r>
              <a:rPr lang="en-GB" sz="3000" dirty="0">
                <a:solidFill>
                  <a:srgbClr val="000000"/>
                </a:solidFill>
              </a:rPr>
              <a:t>3D optical illusion murals resembling </a:t>
            </a:r>
            <a:r>
              <a:rPr lang="en-GB" sz="3000" b="1" dirty="0">
                <a:solidFill>
                  <a:schemeClr val="accent3"/>
                </a:solidFill>
              </a:rPr>
              <a:t>vibrant</a:t>
            </a:r>
            <a:r>
              <a:rPr lang="en-GB" sz="3000" dirty="0">
                <a:solidFill>
                  <a:schemeClr val="accent3"/>
                </a:solidFill>
              </a:rPr>
              <a:t> </a:t>
            </a:r>
            <a:r>
              <a:rPr lang="en-GB" sz="3000" dirty="0">
                <a:solidFill>
                  <a:srgbClr val="000000"/>
                </a:solidFill>
              </a:rPr>
              <a:t>street scenes.</a:t>
            </a:r>
          </a:p>
          <a:p>
            <a:pPr lvl="0">
              <a:spcBef>
                <a:spcPts val="0"/>
              </a:spcBef>
              <a:buNone/>
            </a:pPr>
            <a:endParaRPr dirty="0">
              <a:solidFill>
                <a:srgbClr val="000000"/>
              </a:solidFill>
            </a:endParaRPr>
          </a:p>
          <a:p>
            <a:pPr lvl="0">
              <a:spcBef>
                <a:spcPts val="0"/>
              </a:spcBef>
              <a:buNone/>
            </a:pPr>
            <a:r>
              <a:rPr lang="en-GB" b="1" dirty="0">
                <a:solidFill>
                  <a:srgbClr val="000000"/>
                </a:solidFill>
              </a:rPr>
              <a:t>Think of at least 2 more words to use instead of these in </a:t>
            </a:r>
            <a:r>
              <a:rPr lang="en-GB" b="1" dirty="0">
                <a:solidFill>
                  <a:schemeClr val="accent3"/>
                </a:solidFill>
              </a:rPr>
              <a:t>bold</a:t>
            </a:r>
            <a:r>
              <a:rPr lang="en-GB" b="1" dirty="0">
                <a:solidFill>
                  <a:srgbClr val="000000"/>
                </a:solidFill>
              </a:rPr>
              <a:t>.</a:t>
            </a:r>
          </a:p>
          <a:p>
            <a:pPr lvl="0">
              <a:spcBef>
                <a:spcPts val="0"/>
              </a:spcBef>
              <a:buNone/>
            </a:pPr>
            <a:endParaRPr dirty="0">
              <a:solidFill>
                <a:srgbClr val="000000"/>
              </a:solidFill>
              <a:highlight>
                <a:srgbClr val="FFFFFF"/>
              </a:highlight>
            </a:endParaRPr>
          </a:p>
          <a:p>
            <a:pPr lvl="0">
              <a:spcBef>
                <a:spcPts val="0"/>
              </a:spcBef>
              <a:buNone/>
            </a:pPr>
            <a:endParaRPr sz="750" dirty="0">
              <a:solidFill>
                <a:srgbClr val="000000"/>
              </a:solidFill>
              <a:highlight>
                <a:srgbClr val="FFFFFF"/>
              </a:highlight>
              <a:latin typeface="Arial"/>
              <a:ea typeface="Arial"/>
              <a:cs typeface="Arial"/>
              <a:sym typeface="Arial"/>
            </a:endParaRPr>
          </a:p>
          <a:p>
            <a:pPr lvl="0">
              <a:spcBef>
                <a:spcPts val="0"/>
              </a:spcBef>
              <a:buNone/>
            </a:pPr>
            <a:endParaRP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b="1" dirty="0" smtClean="0"/>
              <a:t>Know your tools</a:t>
            </a:r>
            <a:endParaRPr lang="en-GB" b="1" dirty="0"/>
          </a:p>
        </p:txBody>
      </p:sp>
      <p:sp>
        <p:nvSpPr>
          <p:cNvPr id="148" name="Shape 148"/>
          <p:cNvSpPr txBox="1">
            <a:spLocks noGrp="1"/>
          </p:cNvSpPr>
          <p:nvPr>
            <p:ph type="body" idx="1"/>
          </p:nvPr>
        </p:nvSpPr>
        <p:spPr>
          <a:xfrm>
            <a:off x="1" y="1152475"/>
            <a:ext cx="9013370" cy="3913500"/>
          </a:xfrm>
          <a:prstGeom prst="rect">
            <a:avLst/>
          </a:prstGeom>
        </p:spPr>
        <p:txBody>
          <a:bodyPr lIns="91425" tIns="91425" rIns="91425" bIns="91425" anchor="t" anchorCtr="0">
            <a:noAutofit/>
          </a:bodyPr>
          <a:lstStyle/>
          <a:p>
            <a:pPr lvl="0">
              <a:spcBef>
                <a:spcPts val="0"/>
              </a:spcBef>
              <a:buNone/>
            </a:pPr>
            <a:r>
              <a:rPr lang="en-GB" sz="4000" b="1" dirty="0" smtClean="0">
                <a:solidFill>
                  <a:srgbClr val="000000"/>
                </a:solidFill>
              </a:rPr>
              <a:t>Where </a:t>
            </a:r>
            <a:r>
              <a:rPr lang="pl-PL" sz="4000" b="1" dirty="0">
                <a:solidFill>
                  <a:srgbClr val="000000"/>
                </a:solidFill>
              </a:rPr>
              <a:t> </a:t>
            </a:r>
            <a:r>
              <a:rPr lang="en-GB" sz="4000" b="1" dirty="0" smtClean="0">
                <a:solidFill>
                  <a:srgbClr val="000000"/>
                </a:solidFill>
              </a:rPr>
              <a:t>can you look for synonyms?</a:t>
            </a:r>
            <a:endParaRPr lang="en-GB" sz="4000" b="1" dirty="0">
              <a:solidFill>
                <a:srgbClr val="000000"/>
              </a:solidFill>
            </a:endParaRPr>
          </a:p>
          <a:p>
            <a:pPr lvl="0" algn="ctr">
              <a:spcBef>
                <a:spcPts val="0"/>
              </a:spcBef>
              <a:buNone/>
            </a:pPr>
            <a:r>
              <a:rPr lang="en-GB" sz="4000" b="1" dirty="0" err="1" smtClean="0">
                <a:solidFill>
                  <a:schemeClr val="accent3"/>
                </a:solidFill>
              </a:rPr>
              <a:t>www.wordhippo.com</a:t>
            </a:r>
            <a:endParaRPr lang="en-GB" sz="4000" b="1" dirty="0">
              <a:solidFill>
                <a:schemeClr val="accent3"/>
              </a:solidFill>
            </a:endParaRPr>
          </a:p>
          <a:p>
            <a:pPr lvl="0">
              <a:spcBef>
                <a:spcPts val="0"/>
              </a:spcBef>
              <a:buNone/>
            </a:pPr>
            <a:endParaRPr dirty="0">
              <a:solidFill>
                <a:srgbClr val="000000"/>
              </a:solidFill>
            </a:endParaRPr>
          </a:p>
          <a:p>
            <a:pPr lvl="0">
              <a:spcBef>
                <a:spcPts val="0"/>
              </a:spcBef>
              <a:buNone/>
            </a:pPr>
            <a:endParaRPr dirty="0">
              <a:solidFill>
                <a:srgbClr val="000000"/>
              </a:solidFill>
              <a:highlight>
                <a:srgbClr val="FFFFFF"/>
              </a:highlight>
            </a:endParaRPr>
          </a:p>
          <a:p>
            <a:pPr lvl="0">
              <a:spcBef>
                <a:spcPts val="0"/>
              </a:spcBef>
              <a:buNone/>
            </a:pPr>
            <a:endParaRPr sz="750" dirty="0">
              <a:solidFill>
                <a:srgbClr val="000000"/>
              </a:solidFill>
              <a:highlight>
                <a:srgbClr val="FFFFFF"/>
              </a:highlight>
              <a:latin typeface="Arial"/>
              <a:ea typeface="Arial"/>
              <a:cs typeface="Arial"/>
              <a:sym typeface="Arial"/>
            </a:endParaRPr>
          </a:p>
          <a:p>
            <a:pPr lvl="0">
              <a:spcBef>
                <a:spcPts val="0"/>
              </a:spcBef>
              <a:buNone/>
            </a:pPr>
            <a:endParaRPr dirty="0"/>
          </a:p>
        </p:txBody>
      </p:sp>
    </p:spTree>
    <p:extLst>
      <p:ext uri="{BB962C8B-B14F-4D97-AF65-F5344CB8AC3E}">
        <p14:creationId xmlns:p14="http://schemas.microsoft.com/office/powerpoint/2010/main" val="3116299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3188" t="25557" r="25297"/>
          <a:stretch>
            <a:fillRect/>
          </a:stretch>
        </p:blipFill>
        <p:spPr bwMode="auto">
          <a:xfrm>
            <a:off x="876017" y="217713"/>
            <a:ext cx="7190296" cy="463731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537</Words>
  <Application>Microsoft Macintosh PowerPoint</Application>
  <PresentationFormat>On-screen Show (16:9)</PresentationFormat>
  <Paragraphs>109</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gameday</vt:lpstr>
      <vt:lpstr>Choose the most attractive couple</vt:lpstr>
      <vt:lpstr>Choose the coziest room</vt:lpstr>
      <vt:lpstr>Choose the most touching scene</vt:lpstr>
      <vt:lpstr>The area where you live</vt:lpstr>
      <vt:lpstr>Does it look familiar?</vt:lpstr>
      <vt:lpstr>Transforming the landscape</vt:lpstr>
      <vt:lpstr>Choose your words wisely</vt:lpstr>
      <vt:lpstr>Know your tools</vt:lpstr>
      <vt:lpstr>PowerPoint Presentation</vt:lpstr>
      <vt:lpstr>Choose your words wisely </vt:lpstr>
      <vt:lpstr>Language: Adjectives</vt:lpstr>
      <vt:lpstr>Language: Adjectives</vt:lpstr>
      <vt:lpstr>Language: Adverbs</vt:lpstr>
      <vt:lpstr>Language: Modifying adjectives</vt:lpstr>
      <vt:lpstr>Language: Modifying adjectives</vt:lpstr>
      <vt:lpstr>Know your tools</vt:lpstr>
      <vt:lpstr>PowerPoint Presentation</vt:lpstr>
      <vt:lpstr>Before and after</vt:lpstr>
      <vt:lpstr>Before and after</vt:lpstr>
      <vt:lpstr>Before and after</vt:lpstr>
      <vt:lpstr>Initiating change / Resisting change</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 colours around us</dc:title>
  <dc:creator>MKrajewska</dc:creator>
  <cp:lastModifiedBy>Admin</cp:lastModifiedBy>
  <cp:revision>31</cp:revision>
  <dcterms:modified xsi:type="dcterms:W3CDTF">2017-05-21T23:36:07Z</dcterms:modified>
</cp:coreProperties>
</file>